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5" roundtripDataSignature="AMtx7mhui1HwUZA/FhkzEDPEUBBBaKaqm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40DE630-F0F9-435B-AC49-1A8705A01F9A}">
  <a:tblStyle styleId="{140DE630-F0F9-435B-AC49-1A8705A01F9A}"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5"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85d735360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g285d735360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85d7353605_0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g285d7353605_0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85d7353605_0_2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g285d7353605_0_2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2" name="Google Shape;11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228237cf2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g1228237cf2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8651e2dda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g28651e2dda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type="title">
  <p:cSld name="TITLE">
    <p:spTree>
      <p:nvGrpSpPr>
        <p:cNvPr id="11" name="Shape 11"/>
        <p:cNvGrpSpPr/>
        <p:nvPr/>
      </p:nvGrpSpPr>
      <p:grpSpPr>
        <a:xfrm>
          <a:off x="0" y="0"/>
          <a:ext cx="0" cy="0"/>
          <a:chOff x="0" y="0"/>
          <a:chExt cx="0" cy="0"/>
        </a:xfrm>
      </p:grpSpPr>
      <p:sp>
        <p:nvSpPr>
          <p:cNvPr id="12" name="Google Shape;12;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29" name="Shape 29"/>
        <p:cNvGrpSpPr/>
        <p:nvPr/>
      </p:nvGrpSpPr>
      <p:grpSpPr>
        <a:xfrm>
          <a:off x="0" y="0"/>
          <a:ext cx="0" cy="0"/>
          <a:chOff x="0" y="0"/>
          <a:chExt cx="0" cy="0"/>
        </a:xfrm>
      </p:grpSpPr>
      <p:sp>
        <p:nvSpPr>
          <p:cNvPr id="30" name="Google Shape;3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36" name="Shape 36"/>
        <p:cNvGrpSpPr/>
        <p:nvPr/>
      </p:nvGrpSpPr>
      <p:grpSpPr>
        <a:xfrm>
          <a:off x="0" y="0"/>
          <a:ext cx="0" cy="0"/>
          <a:chOff x="0" y="0"/>
          <a:chExt cx="0" cy="0"/>
        </a:xfrm>
      </p:grpSpPr>
      <p:sp>
        <p:nvSpPr>
          <p:cNvPr id="37" name="Google Shape;37;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45" name="Shape 45"/>
        <p:cNvGrpSpPr/>
        <p:nvPr/>
      </p:nvGrpSpPr>
      <p:grpSpPr>
        <a:xfrm>
          <a:off x="0" y="0"/>
          <a:ext cx="0" cy="0"/>
          <a:chOff x="0" y="0"/>
          <a:chExt cx="0" cy="0"/>
        </a:xfrm>
      </p:grpSpPr>
      <p:sp>
        <p:nvSpPr>
          <p:cNvPr id="46" name="Google Shape;4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50" name="Shape 50"/>
        <p:cNvGrpSpPr/>
        <p:nvPr/>
      </p:nvGrpSpPr>
      <p:grpSpPr>
        <a:xfrm>
          <a:off x="0" y="0"/>
          <a:ext cx="0" cy="0"/>
          <a:chOff x="0" y="0"/>
          <a:chExt cx="0" cy="0"/>
        </a:xfrm>
      </p:grpSpPr>
      <p:sp>
        <p:nvSpPr>
          <p:cNvPr id="51" name="Google Shape;5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type="objTx">
  <p:cSld name="OBJECT_WITH_CAPTION_TEXT">
    <p:spTree>
      <p:nvGrpSpPr>
        <p:cNvPr id="54" name="Shape 54"/>
        <p:cNvGrpSpPr/>
        <p:nvPr/>
      </p:nvGrpSpPr>
      <p:grpSpPr>
        <a:xfrm>
          <a:off x="0" y="0"/>
          <a:ext cx="0" cy="0"/>
          <a:chOff x="0" y="0"/>
          <a:chExt cx="0" cy="0"/>
        </a:xfrm>
      </p:grpSpPr>
      <p:sp>
        <p:nvSpPr>
          <p:cNvPr id="55" name="Google Shape;55;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type="picTx">
  <p:cSld name="PICTURE_WITH_CAPTION_TEXT">
    <p:spTree>
      <p:nvGrpSpPr>
        <p:cNvPr id="61" name="Shape 61"/>
        <p:cNvGrpSpPr/>
        <p:nvPr/>
      </p:nvGrpSpPr>
      <p:grpSpPr>
        <a:xfrm>
          <a:off x="0" y="0"/>
          <a:ext cx="0" cy="0"/>
          <a:chOff x="0" y="0"/>
          <a:chExt cx="0" cy="0"/>
        </a:xfrm>
      </p:grpSpPr>
      <p:sp>
        <p:nvSpPr>
          <p:cNvPr id="62" name="Google Shape;62;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6"/>
          <p:cNvSpPr/>
          <p:nvPr>
            <p:ph idx="2" type="pic"/>
          </p:nvPr>
        </p:nvSpPr>
        <p:spPr>
          <a:xfrm>
            <a:off x="5183188" y="987425"/>
            <a:ext cx="6172200" cy="4873625"/>
          </a:xfrm>
          <a:prstGeom prst="rect">
            <a:avLst/>
          </a:prstGeom>
          <a:noFill/>
          <a:ln>
            <a:noFill/>
          </a:ln>
        </p:spPr>
      </p:sp>
      <p:sp>
        <p:nvSpPr>
          <p:cNvPr id="64" name="Google Shape;64;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68" name="Shape 68"/>
        <p:cNvGrpSpPr/>
        <p:nvPr/>
      </p:nvGrpSpPr>
      <p:grpSpPr>
        <a:xfrm>
          <a:off x="0" y="0"/>
          <a:ext cx="0" cy="0"/>
          <a:chOff x="0" y="0"/>
          <a:chExt cx="0" cy="0"/>
        </a:xfrm>
      </p:grpSpPr>
      <p:sp>
        <p:nvSpPr>
          <p:cNvPr id="69" name="Google Shape;6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type="vertTitleAndTx">
  <p:cSld name="VERTICAL_TITLE_AND_VERTICAL_TEXT">
    <p:spTree>
      <p:nvGrpSpPr>
        <p:cNvPr id="74" name="Shape 74"/>
        <p:cNvGrpSpPr/>
        <p:nvPr/>
      </p:nvGrpSpPr>
      <p:grpSpPr>
        <a:xfrm>
          <a:off x="0" y="0"/>
          <a:ext cx="0" cy="0"/>
          <a:chOff x="0" y="0"/>
          <a:chExt cx="0" cy="0"/>
        </a:xfrm>
      </p:grpSpPr>
      <p:sp>
        <p:nvSpPr>
          <p:cNvPr id="75" name="Google Shape;75;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jp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3602038"/>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sv-SE"/>
              <a:t>KONFERENS 2023</a:t>
            </a:r>
            <a:endParaRPr/>
          </a:p>
        </p:txBody>
      </p:sp>
      <p:pic>
        <p:nvPicPr>
          <p:cNvPr id="85" name="Google Shape;85;p1"/>
          <p:cNvPicPr preferRelativeResize="0"/>
          <p:nvPr/>
        </p:nvPicPr>
        <p:blipFill rotWithShape="1">
          <a:blip r:embed="rId3">
            <a:alphaModFix/>
          </a:blip>
          <a:srcRect b="0" l="0" r="0" t="0"/>
          <a:stretch/>
        </p:blipFill>
        <p:spPr>
          <a:xfrm>
            <a:off x="4845939" y="361561"/>
            <a:ext cx="2500122" cy="251471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Distriktet = Nordsvenska Bangofförbundet</a:t>
            </a:r>
            <a:br>
              <a:rPr lang="sv-SE"/>
            </a:br>
            <a:endParaRPr/>
          </a:p>
        </p:txBody>
      </p:sp>
      <p:sp>
        <p:nvSpPr>
          <p:cNvPr id="91" name="Google Shape;91;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0"/>
              </a:spcBef>
              <a:spcAft>
                <a:spcPts val="0"/>
              </a:spcAft>
              <a:buSzPts val="1800"/>
              <a:buNone/>
            </a:pPr>
            <a:r>
              <a:rPr b="0" i="0" lang="sv-SE" u="none" strike="noStrike">
                <a:solidFill>
                  <a:srgbClr val="000000"/>
                </a:solidFill>
                <a:latin typeface="Calibri"/>
                <a:ea typeface="Calibri"/>
                <a:cs typeface="Calibri"/>
                <a:sym typeface="Calibri"/>
              </a:rPr>
              <a:t>Vårt distriktsförbund, i dagligt tal kallat Nordsvenska , är en länk mellan:</a:t>
            </a:r>
            <a:endParaRPr/>
          </a:p>
          <a:p>
            <a:pPr indent="0" lvl="0" marL="114300" rtl="0" algn="l">
              <a:lnSpc>
                <a:spcPct val="90000"/>
              </a:lnSpc>
              <a:spcBef>
                <a:spcPts val="0"/>
              </a:spcBef>
              <a:spcAft>
                <a:spcPts val="0"/>
              </a:spcAft>
              <a:buSzPts val="1800"/>
              <a:buNone/>
            </a:pPr>
            <a:r>
              <a:t/>
            </a:r>
            <a:endParaRPr b="0" sz="4000"/>
          </a:p>
          <a:p>
            <a:pPr indent="-342900" lvl="0" marL="457200" rtl="0" algn="l">
              <a:lnSpc>
                <a:spcPct val="90000"/>
              </a:lnSpc>
              <a:spcBef>
                <a:spcPts val="0"/>
              </a:spcBef>
              <a:spcAft>
                <a:spcPts val="0"/>
              </a:spcAft>
              <a:buSzPts val="1800"/>
              <a:buFont typeface="Arial"/>
              <a:buChar char="•"/>
            </a:pPr>
            <a:r>
              <a:rPr b="0" i="0" lang="sv-SE" u="none" strike="noStrike">
                <a:solidFill>
                  <a:srgbClr val="000000"/>
                </a:solidFill>
                <a:latin typeface="Calibri"/>
                <a:ea typeface="Calibri"/>
                <a:cs typeface="Calibri"/>
                <a:sym typeface="Calibri"/>
              </a:rPr>
              <a:t>Svenska Bangolfförbundet och föreningarna</a:t>
            </a:r>
            <a:endParaRPr/>
          </a:p>
          <a:p>
            <a:pPr indent="-342900" lvl="0" marL="457200" rtl="0" algn="l">
              <a:lnSpc>
                <a:spcPct val="90000"/>
              </a:lnSpc>
              <a:spcBef>
                <a:spcPts val="0"/>
              </a:spcBef>
              <a:spcAft>
                <a:spcPts val="0"/>
              </a:spcAft>
              <a:buSzPts val="1800"/>
              <a:buFont typeface="Arial"/>
              <a:buChar char="•"/>
            </a:pPr>
            <a:r>
              <a:rPr b="0" i="0" lang="sv-SE" u="none" strike="noStrike">
                <a:solidFill>
                  <a:srgbClr val="000000"/>
                </a:solidFill>
                <a:latin typeface="Calibri"/>
                <a:ea typeface="Calibri"/>
                <a:cs typeface="Calibri"/>
                <a:sym typeface="Calibri"/>
              </a:rPr>
              <a:t>RF-SISU förbunden inom distriktets upptagningsområde</a:t>
            </a:r>
            <a:endParaRPr/>
          </a:p>
          <a:p>
            <a:pPr indent="-342900" lvl="0" marL="457200" rtl="0" algn="l">
              <a:lnSpc>
                <a:spcPct val="90000"/>
              </a:lnSpc>
              <a:spcBef>
                <a:spcPts val="0"/>
              </a:spcBef>
              <a:spcAft>
                <a:spcPts val="0"/>
              </a:spcAft>
              <a:buSzPts val="1800"/>
              <a:buFont typeface="Arial"/>
              <a:buChar char="•"/>
            </a:pPr>
            <a:r>
              <a:rPr lang="sv-SE">
                <a:solidFill>
                  <a:srgbClr val="000000"/>
                </a:solidFill>
                <a:latin typeface="Calibri"/>
                <a:ea typeface="Calibri"/>
                <a:cs typeface="Calibri"/>
                <a:sym typeface="Calibri"/>
              </a:rPr>
              <a:t>F</a:t>
            </a:r>
            <a:r>
              <a:rPr b="0" i="0" lang="sv-SE" u="none" strike="noStrike">
                <a:solidFill>
                  <a:srgbClr val="000000"/>
                </a:solidFill>
                <a:latin typeface="Calibri"/>
                <a:ea typeface="Calibri"/>
                <a:cs typeface="Calibri"/>
                <a:sym typeface="Calibri"/>
              </a:rPr>
              <a:t>öreningarna inom distriktet</a:t>
            </a:r>
            <a:endParaRPr/>
          </a:p>
          <a:p>
            <a:pPr indent="-228600" lvl="0" marL="457200" rtl="0" algn="l">
              <a:lnSpc>
                <a:spcPct val="90000"/>
              </a:lnSpc>
              <a:spcBef>
                <a:spcPts val="0"/>
              </a:spcBef>
              <a:spcAft>
                <a:spcPts val="0"/>
              </a:spcAft>
              <a:buSzPts val="1800"/>
              <a:buFont typeface="Arial"/>
              <a:buNone/>
            </a:pPr>
            <a:r>
              <a:t/>
            </a:r>
            <a:endParaRPr>
              <a:solidFill>
                <a:srgbClr val="000000"/>
              </a:solidFill>
              <a:latin typeface="Calibri"/>
              <a:ea typeface="Calibri"/>
              <a:cs typeface="Calibri"/>
              <a:sym typeface="Calibri"/>
            </a:endParaRPr>
          </a:p>
          <a:p>
            <a:pPr indent="0" lvl="0" marL="114300" rtl="0" algn="l">
              <a:lnSpc>
                <a:spcPct val="90000"/>
              </a:lnSpc>
              <a:spcBef>
                <a:spcPts val="0"/>
              </a:spcBef>
              <a:spcAft>
                <a:spcPts val="0"/>
              </a:spcAft>
              <a:buSzPts val="1800"/>
              <a:buNone/>
            </a:pPr>
            <a:r>
              <a:rPr b="0" i="0" lang="sv-SE" u="none" strike="noStrike">
                <a:solidFill>
                  <a:srgbClr val="000000"/>
                </a:solidFill>
                <a:latin typeface="Calibri"/>
                <a:ea typeface="Calibri"/>
                <a:cs typeface="Calibri"/>
                <a:sym typeface="Calibri"/>
              </a:rPr>
              <a:t>Utifrån SBGF:s stadgar är alla föreningar tvingade att tillhöra ett distrikt, utifrån geografiska förutsättningar. </a:t>
            </a:r>
            <a:endParaRPr/>
          </a:p>
          <a:p>
            <a:pPr indent="0" lvl="0" marL="114300" rtl="0" algn="l">
              <a:lnSpc>
                <a:spcPct val="90000"/>
              </a:lnSpc>
              <a:spcBef>
                <a:spcPts val="0"/>
              </a:spcBef>
              <a:spcAft>
                <a:spcPts val="0"/>
              </a:spcAft>
              <a:buSzPts val="1800"/>
              <a:buNone/>
            </a:pPr>
            <a:r>
              <a:t/>
            </a:r>
            <a:endParaRPr b="0" i="0" u="none" strike="noStrike">
              <a:solidFill>
                <a:srgbClr val="000000"/>
              </a:solidFill>
              <a:latin typeface="Calibri"/>
              <a:ea typeface="Calibri"/>
              <a:cs typeface="Calibri"/>
              <a:sym typeface="Calibri"/>
            </a:endParaRPr>
          </a:p>
          <a:p>
            <a:pPr indent="0" lvl="0" marL="114300" rtl="0" algn="l">
              <a:lnSpc>
                <a:spcPct val="90000"/>
              </a:lnSpc>
              <a:spcBef>
                <a:spcPts val="1000"/>
              </a:spcBef>
              <a:spcAft>
                <a:spcPts val="0"/>
              </a:spcAft>
              <a:buSzPts val="18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g285d7353605_0_0"/>
          <p:cNvSpPr txBox="1"/>
          <p:nvPr>
            <p:ph type="ctrTitle"/>
          </p:nvPr>
        </p:nvSpPr>
        <p:spPr>
          <a:xfrm>
            <a:off x="1524000" y="2235138"/>
            <a:ext cx="9144000" cy="2387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6000"/>
              <a:buNone/>
            </a:pPr>
            <a:r>
              <a:rPr lang="sv-SE" sz="10600"/>
              <a:t>Vilka är vi?</a:t>
            </a:r>
            <a:endParaRPr sz="10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g285d7353605_0_159"/>
          <p:cNvSpPr txBox="1"/>
          <p:nvPr>
            <p:ph type="ctrTitle"/>
          </p:nvPr>
        </p:nvSpPr>
        <p:spPr>
          <a:xfrm>
            <a:off x="1013650" y="372151"/>
            <a:ext cx="9144000" cy="9771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990"/>
              <a:buNone/>
            </a:pPr>
            <a:r>
              <a:rPr lang="sv-SE" sz="5100"/>
              <a:t>Vad önskar vi få ut av konferensen</a:t>
            </a:r>
            <a:endParaRPr sz="5100"/>
          </a:p>
        </p:txBody>
      </p:sp>
      <p:sp>
        <p:nvSpPr>
          <p:cNvPr id="102" name="Google Shape;102;g285d7353605_0_159"/>
          <p:cNvSpPr txBox="1"/>
          <p:nvPr>
            <p:ph idx="1" type="subTitle"/>
          </p:nvPr>
        </p:nvSpPr>
        <p:spPr>
          <a:xfrm>
            <a:off x="100050" y="1557875"/>
            <a:ext cx="11323200" cy="5300100"/>
          </a:xfrm>
          <a:prstGeom prst="rect">
            <a:avLst/>
          </a:prstGeom>
          <a:noFill/>
          <a:ln>
            <a:noFill/>
          </a:ln>
        </p:spPr>
        <p:txBody>
          <a:bodyPr anchorCtr="0" anchor="t" bIns="45700" lIns="91425" spcFirstLastPara="1" rIns="91425" wrap="square" tIns="45700">
            <a:noAutofit/>
          </a:bodyPr>
          <a:lstStyle/>
          <a:p>
            <a:pPr indent="0" lvl="0" marL="1371600" rtl="0" algn="l">
              <a:lnSpc>
                <a:spcPct val="115000"/>
              </a:lnSpc>
              <a:spcBef>
                <a:spcPts val="0"/>
              </a:spcBef>
              <a:spcAft>
                <a:spcPts val="0"/>
              </a:spcAft>
              <a:buSzPts val="2400"/>
              <a:buNone/>
            </a:pPr>
            <a:r>
              <a:rPr lang="sv-SE" sz="2700"/>
              <a:t>Varje grupp bör:</a:t>
            </a:r>
            <a:endParaRPr sz="2700"/>
          </a:p>
          <a:p>
            <a:pPr indent="-400050" lvl="2" marL="1371600" marR="0" rtl="0" algn="l">
              <a:lnSpc>
                <a:spcPct val="115000"/>
              </a:lnSpc>
              <a:spcBef>
                <a:spcPts val="0"/>
              </a:spcBef>
              <a:spcAft>
                <a:spcPts val="0"/>
              </a:spcAft>
              <a:buSzPts val="2700"/>
              <a:buFont typeface="Calibri"/>
              <a:buChar char="■"/>
            </a:pPr>
            <a:r>
              <a:rPr b="1" lang="sv-SE" sz="2700"/>
              <a:t>Göra klar förslag styrande dokumenten</a:t>
            </a:r>
            <a:r>
              <a:rPr lang="sv-SE" sz="2700"/>
              <a:t> - slutföra det som är påbörjade</a:t>
            </a:r>
            <a:endParaRPr sz="2700"/>
          </a:p>
          <a:p>
            <a:pPr indent="-400050" lvl="2" marL="1371600" marR="0" rtl="0" algn="l">
              <a:lnSpc>
                <a:spcPct val="115000"/>
              </a:lnSpc>
              <a:spcBef>
                <a:spcPts val="0"/>
              </a:spcBef>
              <a:spcAft>
                <a:spcPts val="0"/>
              </a:spcAft>
              <a:buSzPts val="2700"/>
              <a:buFont typeface="Calibri"/>
              <a:buChar char="■"/>
            </a:pPr>
            <a:r>
              <a:rPr b="1" lang="sv-SE" sz="2700"/>
              <a:t>Ta fram underlag inför årsmötet </a:t>
            </a:r>
            <a:r>
              <a:rPr lang="sv-SE" sz="2700"/>
              <a:t>-  aktivitetsplan i årshjul, revidera verksamhetsplan, ta fram en budget. Ev. nomineringar.</a:t>
            </a:r>
            <a:endParaRPr b="1" sz="2700"/>
          </a:p>
          <a:p>
            <a:pPr indent="-400050" lvl="2" marL="1371600" marR="0" rtl="0" algn="l">
              <a:lnSpc>
                <a:spcPct val="115000"/>
              </a:lnSpc>
              <a:spcBef>
                <a:spcPts val="0"/>
              </a:spcBef>
              <a:spcAft>
                <a:spcPts val="0"/>
              </a:spcAft>
              <a:buSzPts val="2700"/>
              <a:buFont typeface="Calibri"/>
              <a:buChar char="■"/>
            </a:pPr>
            <a:r>
              <a:rPr b="1" lang="sv-SE" sz="2700"/>
              <a:t>Aktiviteter/fokusområde som vi vill ha med till framtiden</a:t>
            </a:r>
            <a:r>
              <a:rPr lang="sv-SE" sz="2700"/>
              <a:t> - skriv ner </a:t>
            </a:r>
            <a:endParaRPr sz="2700"/>
          </a:p>
          <a:p>
            <a:pPr indent="-400050" lvl="2" marL="1371600" rtl="0" algn="l">
              <a:lnSpc>
                <a:spcPct val="115000"/>
              </a:lnSpc>
              <a:spcBef>
                <a:spcPts val="0"/>
              </a:spcBef>
              <a:spcAft>
                <a:spcPts val="0"/>
              </a:spcAft>
              <a:buSzPts val="2700"/>
              <a:buFont typeface="Calibri"/>
              <a:buChar char="■"/>
            </a:pPr>
            <a:r>
              <a:rPr b="1" lang="sv-SE" sz="2700"/>
              <a:t>Diskutera rekrytering</a:t>
            </a:r>
            <a:r>
              <a:rPr lang="sv-SE" sz="2700"/>
              <a:t> - diskutera och dokumentera </a:t>
            </a:r>
            <a:endParaRPr sz="2700"/>
          </a:p>
          <a:p>
            <a:pPr indent="-400050" lvl="2" marL="1371600" rtl="0" algn="l">
              <a:lnSpc>
                <a:spcPct val="115000"/>
              </a:lnSpc>
              <a:spcBef>
                <a:spcPts val="0"/>
              </a:spcBef>
              <a:spcAft>
                <a:spcPts val="0"/>
              </a:spcAft>
              <a:buSzPts val="2700"/>
              <a:buFont typeface="Calibri"/>
              <a:buChar char="■"/>
            </a:pPr>
            <a:r>
              <a:rPr b="1" lang="sv-SE" sz="2700"/>
              <a:t>Ta fram medskick till förbundet</a:t>
            </a:r>
            <a:r>
              <a:rPr lang="sv-SE" sz="2700"/>
              <a:t> - förslag på motioner eller i mejlform.</a:t>
            </a:r>
            <a:endParaRPr sz="2700"/>
          </a:p>
          <a:p>
            <a:pPr indent="-400050" lvl="2" marL="1371600" rtl="0" algn="l">
              <a:lnSpc>
                <a:spcPct val="115000"/>
              </a:lnSpc>
              <a:spcBef>
                <a:spcPts val="0"/>
              </a:spcBef>
              <a:spcAft>
                <a:spcPts val="0"/>
              </a:spcAft>
              <a:buSzPts val="2700"/>
              <a:buChar char="■"/>
            </a:pPr>
            <a:r>
              <a:rPr b="1" lang="sv-SE" sz="2700"/>
              <a:t>Samla ihop medskick till övriga (</a:t>
            </a:r>
            <a:r>
              <a:rPr lang="sv-SE" sz="2700"/>
              <a:t>styrelse och övriga </a:t>
            </a:r>
            <a:r>
              <a:rPr lang="sv-SE" sz="2700"/>
              <a:t>kommitteer</a:t>
            </a:r>
            <a:r>
              <a:rPr lang="sv-SE" sz="2700"/>
              <a:t>)</a:t>
            </a:r>
            <a:endParaRPr sz="2700"/>
          </a:p>
          <a:p>
            <a:pPr indent="0" lvl="0" marL="1371600" rtl="0" algn="l">
              <a:lnSpc>
                <a:spcPct val="115000"/>
              </a:lnSpc>
              <a:spcBef>
                <a:spcPts val="0"/>
              </a:spcBef>
              <a:spcAft>
                <a:spcPts val="0"/>
              </a:spcAft>
              <a:buSzPts val="2400"/>
              <a:buNone/>
            </a:pPr>
            <a:r>
              <a:t/>
            </a:r>
            <a:endParaRPr sz="3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g285d7353605_0_239"/>
          <p:cNvPicPr preferRelativeResize="0"/>
          <p:nvPr/>
        </p:nvPicPr>
        <p:blipFill rotWithShape="1">
          <a:blip r:embed="rId3">
            <a:alphaModFix/>
          </a:blip>
          <a:srcRect b="0" l="0" r="0" t="0"/>
          <a:stretch/>
        </p:blipFill>
        <p:spPr>
          <a:xfrm>
            <a:off x="9990783" y="427332"/>
            <a:ext cx="1231066" cy="1238251"/>
          </a:xfrm>
          <a:prstGeom prst="rect">
            <a:avLst/>
          </a:prstGeom>
          <a:noFill/>
          <a:ln>
            <a:noFill/>
          </a:ln>
        </p:spPr>
      </p:pic>
      <p:sp>
        <p:nvSpPr>
          <p:cNvPr id="108" name="Google Shape;108;g285d7353605_0_23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Vad ska vi jobba med i grupperna?</a:t>
            </a:r>
            <a:endParaRPr/>
          </a:p>
        </p:txBody>
      </p:sp>
      <p:sp>
        <p:nvSpPr>
          <p:cNvPr id="109" name="Google Shape;109;g285d7353605_0_239"/>
          <p:cNvSpPr txBox="1"/>
          <p:nvPr>
            <p:ph idx="1" type="body"/>
          </p:nvPr>
        </p:nvSpPr>
        <p:spPr>
          <a:xfrm>
            <a:off x="964850" y="1665576"/>
            <a:ext cx="11080800" cy="5517600"/>
          </a:xfrm>
          <a:prstGeom prst="rect">
            <a:avLst/>
          </a:prstGeom>
          <a:noFill/>
          <a:ln>
            <a:noFill/>
          </a:ln>
        </p:spPr>
        <p:txBody>
          <a:bodyPr anchorCtr="0" anchor="t" bIns="45700" lIns="91425" spcFirstLastPara="1" rIns="91425" wrap="square" tIns="45700">
            <a:normAutofit fontScale="25000" lnSpcReduction="20000"/>
          </a:bodyPr>
          <a:lstStyle/>
          <a:p>
            <a:pPr indent="0" lvl="0" marL="114300" rtl="0" algn="l">
              <a:lnSpc>
                <a:spcPct val="90000"/>
              </a:lnSpc>
              <a:spcBef>
                <a:spcPts val="0"/>
              </a:spcBef>
              <a:spcAft>
                <a:spcPts val="0"/>
              </a:spcAft>
              <a:buSzPct val="138461"/>
              <a:buNone/>
            </a:pPr>
            <a:r>
              <a:rPr b="1" lang="sv-SE" sz="4000">
                <a:solidFill>
                  <a:srgbClr val="000000"/>
                </a:solidFill>
                <a:latin typeface="Calibri"/>
                <a:ea typeface="Calibri"/>
                <a:cs typeface="Calibri"/>
                <a:sym typeface="Calibri"/>
              </a:rPr>
              <a:t>A) MATERIAL TILL ÅRSMÖTET</a:t>
            </a:r>
            <a:endParaRPr/>
          </a:p>
          <a:p>
            <a:pPr indent="-430823" lvl="0" marL="571500" rtl="0" algn="l">
              <a:lnSpc>
                <a:spcPct val="90000"/>
              </a:lnSpc>
              <a:spcBef>
                <a:spcPts val="800"/>
              </a:spcBef>
              <a:spcAft>
                <a:spcPts val="0"/>
              </a:spcAft>
              <a:buSzPct val="138461"/>
              <a:buFont typeface="Arial"/>
              <a:buAutoNum type="arabicParenR"/>
            </a:pPr>
            <a:r>
              <a:rPr lang="sv-SE" sz="4000">
                <a:solidFill>
                  <a:srgbClr val="000000"/>
                </a:solidFill>
                <a:latin typeface="Calibri"/>
                <a:ea typeface="Calibri"/>
                <a:cs typeface="Calibri"/>
                <a:sym typeface="Calibri"/>
              </a:rPr>
              <a:t>Diskutera vad vi skulle vilja göra framöver, på kort och lång sikt. Välj gärna ett fokusområde ni vill utveckla. Fundera på risker och möjligheter.</a:t>
            </a:r>
            <a:endParaRPr/>
          </a:p>
          <a:p>
            <a:pPr indent="-430823" lvl="0" marL="571500" rtl="0" algn="l">
              <a:lnSpc>
                <a:spcPct val="90000"/>
              </a:lnSpc>
              <a:spcBef>
                <a:spcPts val="800"/>
              </a:spcBef>
              <a:spcAft>
                <a:spcPts val="0"/>
              </a:spcAft>
              <a:buSzPct val="138461"/>
              <a:buFont typeface="Arial"/>
              <a:buAutoNum type="arabicParenR"/>
            </a:pPr>
            <a:r>
              <a:rPr lang="sv-SE" sz="4000">
                <a:solidFill>
                  <a:srgbClr val="000000"/>
                </a:solidFill>
                <a:latin typeface="Calibri"/>
                <a:ea typeface="Calibri"/>
                <a:cs typeface="Calibri"/>
                <a:sym typeface="Calibri"/>
              </a:rPr>
              <a:t>Aktiviteter som ni vill utföra tom oktober 2024 planeras in i årshjulet. Prioritera vad som är viktigast/är erat fokusområde.</a:t>
            </a:r>
            <a:endParaRPr/>
          </a:p>
          <a:p>
            <a:pPr indent="-430823" lvl="0" marL="571500" rtl="0" algn="l">
              <a:lnSpc>
                <a:spcPct val="90000"/>
              </a:lnSpc>
              <a:spcBef>
                <a:spcPts val="800"/>
              </a:spcBef>
              <a:spcAft>
                <a:spcPts val="0"/>
              </a:spcAft>
              <a:buSzPct val="138461"/>
              <a:buFont typeface="Arial"/>
              <a:buAutoNum type="arabicParenR"/>
            </a:pPr>
            <a:r>
              <a:rPr lang="sv-SE" sz="4000">
                <a:solidFill>
                  <a:srgbClr val="000000"/>
                </a:solidFill>
                <a:latin typeface="Calibri"/>
                <a:ea typeface="Calibri"/>
                <a:cs typeface="Calibri"/>
                <a:sym typeface="Calibri"/>
              </a:rPr>
              <a:t>Aktiviteter/fokusområde som ni vi ha med till framtiden, stämmer ni av mot verksamhetsplanen och kompletterar med det, om det inte finns. </a:t>
            </a:r>
            <a:endParaRPr/>
          </a:p>
          <a:p>
            <a:pPr indent="-430823" lvl="0" marL="571500" rtl="0" algn="l">
              <a:lnSpc>
                <a:spcPct val="90000"/>
              </a:lnSpc>
              <a:spcBef>
                <a:spcPts val="800"/>
              </a:spcBef>
              <a:spcAft>
                <a:spcPts val="0"/>
              </a:spcAft>
              <a:buSzPct val="138461"/>
              <a:buFont typeface="Arial"/>
              <a:buAutoNum type="arabicParenR"/>
            </a:pPr>
            <a:r>
              <a:rPr lang="sv-SE" sz="4000">
                <a:solidFill>
                  <a:srgbClr val="000000"/>
                </a:solidFill>
                <a:latin typeface="Calibri"/>
                <a:ea typeface="Calibri"/>
                <a:cs typeface="Calibri"/>
                <a:sym typeface="Calibri"/>
              </a:rPr>
              <a:t>Gör en budgetera för aktiviteterna tom oktober 2024</a:t>
            </a:r>
            <a:endParaRPr/>
          </a:p>
          <a:p>
            <a:pPr indent="-342900" lvl="0" marL="571500" rtl="0" algn="l">
              <a:lnSpc>
                <a:spcPct val="90000"/>
              </a:lnSpc>
              <a:spcBef>
                <a:spcPts val="800"/>
              </a:spcBef>
              <a:spcAft>
                <a:spcPts val="0"/>
              </a:spcAft>
              <a:buSzPct val="138461"/>
              <a:buFont typeface="Arial"/>
              <a:buNone/>
            </a:pPr>
            <a:r>
              <a:t/>
            </a:r>
            <a:endParaRPr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138461"/>
              <a:buNone/>
            </a:pPr>
            <a:r>
              <a:rPr b="1" lang="sv-SE" sz="4000">
                <a:solidFill>
                  <a:srgbClr val="000000"/>
                </a:solidFill>
                <a:latin typeface="Calibri"/>
                <a:ea typeface="Calibri"/>
                <a:cs typeface="Calibri"/>
                <a:sym typeface="Calibri"/>
              </a:rPr>
              <a:t>B) MATERIAL TILL REKRYTERINGSKOMMITTE </a:t>
            </a:r>
            <a:endParaRPr/>
          </a:p>
          <a:p>
            <a:pPr indent="-430823" lvl="0" marL="571500" rtl="0" algn="l">
              <a:lnSpc>
                <a:spcPct val="90000"/>
              </a:lnSpc>
              <a:spcBef>
                <a:spcPts val="800"/>
              </a:spcBef>
              <a:spcAft>
                <a:spcPts val="0"/>
              </a:spcAft>
              <a:buSzPct val="138461"/>
              <a:buFont typeface="Arial"/>
              <a:buAutoNum type="arabicParenR"/>
            </a:pPr>
            <a:r>
              <a:rPr lang="sv-SE" sz="4000">
                <a:solidFill>
                  <a:srgbClr val="000000"/>
                </a:solidFill>
                <a:latin typeface="Calibri"/>
                <a:ea typeface="Calibri"/>
                <a:cs typeface="Calibri"/>
                <a:sym typeface="Calibri"/>
              </a:rPr>
              <a:t>Diskutera rekrytering – utgå från frågeställningarna: Bra, dåliga men fokusera på idéer som man tror på/vill testa och hinder för att göra.</a:t>
            </a:r>
            <a:endParaRPr/>
          </a:p>
          <a:p>
            <a:pPr indent="-430823" lvl="0" marL="571500" rtl="0" algn="l">
              <a:lnSpc>
                <a:spcPct val="90000"/>
              </a:lnSpc>
              <a:spcBef>
                <a:spcPts val="800"/>
              </a:spcBef>
              <a:spcAft>
                <a:spcPts val="0"/>
              </a:spcAft>
              <a:buSzPct val="138461"/>
              <a:buFont typeface="Arial"/>
              <a:buAutoNum type="arabicParenR"/>
            </a:pPr>
            <a:r>
              <a:rPr lang="sv-SE" sz="4000">
                <a:solidFill>
                  <a:srgbClr val="000000"/>
                </a:solidFill>
                <a:latin typeface="Calibri"/>
                <a:ea typeface="Calibri"/>
                <a:cs typeface="Calibri"/>
                <a:sym typeface="Calibri"/>
              </a:rPr>
              <a:t>Skriv ner</a:t>
            </a:r>
            <a:endParaRPr/>
          </a:p>
          <a:p>
            <a:pPr indent="-342900" lvl="0" marL="571500" rtl="0" algn="l">
              <a:lnSpc>
                <a:spcPct val="90000"/>
              </a:lnSpc>
              <a:spcBef>
                <a:spcPts val="800"/>
              </a:spcBef>
              <a:spcAft>
                <a:spcPts val="0"/>
              </a:spcAft>
              <a:buSzPct val="138461"/>
              <a:buFont typeface="Arial"/>
              <a:buNone/>
            </a:pPr>
            <a:r>
              <a:t/>
            </a:r>
            <a:endParaRPr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138461"/>
              <a:buNone/>
            </a:pPr>
            <a:r>
              <a:rPr b="1" lang="sv-SE" sz="4000">
                <a:solidFill>
                  <a:srgbClr val="000000"/>
                </a:solidFill>
                <a:latin typeface="Calibri"/>
                <a:ea typeface="Calibri"/>
                <a:cs typeface="Calibri"/>
                <a:sym typeface="Calibri"/>
              </a:rPr>
              <a:t>C) STYRANDE DOKUMENT – TA EN KOPIA ATT REVIDERA I</a:t>
            </a:r>
            <a:endParaRPr/>
          </a:p>
          <a:p>
            <a:pPr indent="-716573" lvl="0" marL="857250" rtl="0" algn="l">
              <a:lnSpc>
                <a:spcPct val="90000"/>
              </a:lnSpc>
              <a:spcBef>
                <a:spcPts val="800"/>
              </a:spcBef>
              <a:spcAft>
                <a:spcPts val="0"/>
              </a:spcAft>
              <a:buSzPct val="138461"/>
              <a:buAutoNum type="arabicParenR"/>
            </a:pPr>
            <a:r>
              <a:rPr lang="sv-SE" sz="4000">
                <a:solidFill>
                  <a:srgbClr val="000000"/>
                </a:solidFill>
                <a:latin typeface="Calibri"/>
                <a:ea typeface="Calibri"/>
                <a:cs typeface="Calibri"/>
                <a:sym typeface="Calibri"/>
              </a:rPr>
              <a:t>Gör klart ett nytt förslag till de som är påbörjade</a:t>
            </a:r>
            <a:endParaRPr/>
          </a:p>
          <a:p>
            <a:pPr indent="-716573" lvl="0" marL="857250" rtl="0" algn="l">
              <a:lnSpc>
                <a:spcPct val="90000"/>
              </a:lnSpc>
              <a:spcBef>
                <a:spcPts val="800"/>
              </a:spcBef>
              <a:spcAft>
                <a:spcPts val="0"/>
              </a:spcAft>
              <a:buSzPct val="138461"/>
              <a:buAutoNum type="arabicParenR"/>
            </a:pPr>
            <a:r>
              <a:rPr lang="sv-SE" sz="4000">
                <a:solidFill>
                  <a:srgbClr val="000000"/>
                </a:solidFill>
                <a:latin typeface="Calibri"/>
                <a:ea typeface="Calibri"/>
                <a:cs typeface="Calibri"/>
                <a:sym typeface="Calibri"/>
              </a:rPr>
              <a:t>Revidera ev, redan beslutade där förutsättningar ärndras eller något saknats.</a:t>
            </a:r>
            <a:endParaRPr/>
          </a:p>
          <a:p>
            <a:pPr indent="0" lvl="0" marL="114300" rtl="0" algn="l">
              <a:lnSpc>
                <a:spcPct val="90000"/>
              </a:lnSpc>
              <a:spcBef>
                <a:spcPts val="800"/>
              </a:spcBef>
              <a:spcAft>
                <a:spcPts val="0"/>
              </a:spcAft>
              <a:buSzPct val="138461"/>
              <a:buNone/>
            </a:pPr>
            <a:r>
              <a:t/>
            </a:r>
            <a:endParaRPr b="1"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138461"/>
              <a:buNone/>
            </a:pPr>
            <a:r>
              <a:rPr b="1" lang="sv-SE" sz="4000">
                <a:solidFill>
                  <a:srgbClr val="000000"/>
                </a:solidFill>
                <a:latin typeface="Calibri"/>
                <a:ea typeface="Calibri"/>
                <a:cs typeface="Calibri"/>
                <a:sym typeface="Calibri"/>
              </a:rPr>
              <a:t>D</a:t>
            </a:r>
            <a:r>
              <a:rPr b="1" i="0" lang="sv-SE" sz="4000" u="none" strike="noStrike">
                <a:solidFill>
                  <a:srgbClr val="000000"/>
                </a:solidFill>
                <a:latin typeface="Calibri"/>
                <a:ea typeface="Calibri"/>
                <a:cs typeface="Calibri"/>
                <a:sym typeface="Calibri"/>
              </a:rPr>
              <a:t>) MATERIAL TILL FÖRBUNDET</a:t>
            </a:r>
            <a:endParaRPr b="1"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138461"/>
              <a:buNone/>
            </a:pPr>
            <a:r>
              <a:rPr b="0" i="0" lang="sv-SE" sz="4000" u="none" strike="noStrike">
                <a:solidFill>
                  <a:srgbClr val="000000"/>
                </a:solidFill>
                <a:latin typeface="Calibri"/>
                <a:ea typeface="Calibri"/>
                <a:cs typeface="Calibri"/>
                <a:sym typeface="Calibri"/>
              </a:rPr>
              <a:t>Diskutera om det är något ni i er grupp skulle vilja delge förbundet</a:t>
            </a:r>
            <a:endParaRPr/>
          </a:p>
          <a:p>
            <a:pPr indent="-430823" lvl="0" marL="571500" rtl="0" algn="l">
              <a:lnSpc>
                <a:spcPct val="90000"/>
              </a:lnSpc>
              <a:spcBef>
                <a:spcPts val="800"/>
              </a:spcBef>
              <a:spcAft>
                <a:spcPts val="0"/>
              </a:spcAft>
              <a:buSzPct val="138461"/>
              <a:buFont typeface="Arial"/>
              <a:buAutoNum type="arabicParenR"/>
            </a:pPr>
            <a:r>
              <a:rPr lang="sv-SE" sz="4000">
                <a:solidFill>
                  <a:srgbClr val="000000"/>
                </a:solidFill>
                <a:latin typeface="Calibri"/>
                <a:ea typeface="Calibri"/>
                <a:cs typeface="Calibri"/>
                <a:sym typeface="Calibri"/>
              </a:rPr>
              <a:t>Välj om det ska vara via mejl eller via motion</a:t>
            </a:r>
            <a:endParaRPr/>
          </a:p>
          <a:p>
            <a:pPr indent="-430823" lvl="0" marL="571500" rtl="0" algn="l">
              <a:lnSpc>
                <a:spcPct val="90000"/>
              </a:lnSpc>
              <a:spcBef>
                <a:spcPts val="800"/>
              </a:spcBef>
              <a:spcAft>
                <a:spcPts val="0"/>
              </a:spcAft>
              <a:buSzPct val="138461"/>
              <a:buFont typeface="Arial"/>
              <a:buAutoNum type="arabicParenR"/>
            </a:pPr>
            <a:r>
              <a:rPr lang="sv-SE" sz="4000">
                <a:solidFill>
                  <a:srgbClr val="000000"/>
                </a:solidFill>
                <a:latin typeface="Calibri"/>
                <a:ea typeface="Calibri"/>
                <a:cs typeface="Calibri"/>
                <a:sym typeface="Calibri"/>
              </a:rPr>
              <a:t>Skriv ner så långt ni ni hinner</a:t>
            </a:r>
            <a:endParaRPr/>
          </a:p>
          <a:p>
            <a:pPr indent="-430823" lvl="0" marL="571500" rtl="0" algn="l">
              <a:lnSpc>
                <a:spcPct val="90000"/>
              </a:lnSpc>
              <a:spcBef>
                <a:spcPts val="800"/>
              </a:spcBef>
              <a:spcAft>
                <a:spcPts val="0"/>
              </a:spcAft>
              <a:buSzPct val="138461"/>
              <a:buFont typeface="Arial"/>
              <a:buAutoNum type="arabicParenR"/>
            </a:pPr>
            <a:r>
              <a:rPr lang="sv-SE" sz="4000">
                <a:solidFill>
                  <a:srgbClr val="000000"/>
                </a:solidFill>
                <a:latin typeface="Calibri"/>
                <a:ea typeface="Calibri"/>
                <a:cs typeface="Calibri"/>
                <a:sym typeface="Calibri"/>
              </a:rPr>
              <a:t>Utse person/er som kan slutföra det skriftliga</a:t>
            </a:r>
            <a:endParaRPr sz="4000">
              <a:solidFill>
                <a:srgbClr val="000000"/>
              </a:solidFill>
              <a:latin typeface="Calibri"/>
              <a:ea typeface="Calibri"/>
              <a:cs typeface="Calibri"/>
              <a:sym typeface="Calibri"/>
            </a:endParaRPr>
          </a:p>
          <a:p>
            <a:pPr indent="0" lvl="0" marL="0" rtl="0" algn="l">
              <a:lnSpc>
                <a:spcPct val="90000"/>
              </a:lnSpc>
              <a:spcBef>
                <a:spcPts val="800"/>
              </a:spcBef>
              <a:spcAft>
                <a:spcPts val="0"/>
              </a:spcAft>
              <a:buSzPct val="180000"/>
              <a:buNone/>
            </a:pPr>
            <a:r>
              <a:t/>
            </a:r>
            <a:endParaRPr sz="4000">
              <a:solidFill>
                <a:srgbClr val="000000"/>
              </a:solidFill>
            </a:endParaRPr>
          </a:p>
          <a:p>
            <a:pPr indent="0" lvl="0" marL="0" rtl="0" algn="l">
              <a:lnSpc>
                <a:spcPct val="90000"/>
              </a:lnSpc>
              <a:spcBef>
                <a:spcPts val="800"/>
              </a:spcBef>
              <a:spcAft>
                <a:spcPts val="0"/>
              </a:spcAft>
              <a:buSzPct val="180000"/>
              <a:buNone/>
            </a:pPr>
            <a:r>
              <a:rPr lang="sv-SE" sz="4000">
                <a:solidFill>
                  <a:srgbClr val="000000"/>
                </a:solidFill>
              </a:rPr>
              <a:t>  </a:t>
            </a:r>
            <a:r>
              <a:rPr b="1" lang="sv-SE" sz="4000"/>
              <a:t>D) MATERIAL TILL ÖVRIIGA</a:t>
            </a:r>
            <a:endParaRPr b="1" sz="4000"/>
          </a:p>
          <a:p>
            <a:pPr indent="-430823" lvl="0" marL="571500" rtl="0" algn="l">
              <a:lnSpc>
                <a:spcPct val="90000"/>
              </a:lnSpc>
              <a:spcBef>
                <a:spcPts val="800"/>
              </a:spcBef>
              <a:spcAft>
                <a:spcPts val="0"/>
              </a:spcAft>
              <a:buSzPct val="138461"/>
              <a:buAutoNum type="arabicParenR"/>
            </a:pPr>
            <a:r>
              <a:rPr lang="sv-SE" sz="4000"/>
              <a:t>Samla ihop medskick till övriga (styrelse och kommitter, som ni vill att de ska ta med i sin plan, driva eller samarbeta krina</a:t>
            </a:r>
            <a:endParaRPr b="1" sz="4000"/>
          </a:p>
          <a:p>
            <a:pPr indent="0" lvl="0" marL="0" rtl="0" algn="l">
              <a:lnSpc>
                <a:spcPct val="90000"/>
              </a:lnSpc>
              <a:spcBef>
                <a:spcPts val="800"/>
              </a:spcBef>
              <a:spcAft>
                <a:spcPts val="0"/>
              </a:spcAft>
              <a:buSzPct val="257142"/>
              <a:buNone/>
            </a:pPr>
            <a:r>
              <a:t/>
            </a:r>
            <a:endParaRPr/>
          </a:p>
          <a:p>
            <a:pPr indent="0" lvl="0" marL="0" rtl="0" algn="l">
              <a:lnSpc>
                <a:spcPct val="90000"/>
              </a:lnSpc>
              <a:spcBef>
                <a:spcPts val="800"/>
              </a:spcBef>
              <a:spcAft>
                <a:spcPts val="0"/>
              </a:spcAft>
              <a:buSzPct val="180000"/>
              <a:buNone/>
            </a:pPr>
            <a:r>
              <a:t/>
            </a:r>
            <a:endParaRPr sz="4000">
              <a:solidFill>
                <a:srgbClr val="000000"/>
              </a:solidFill>
            </a:endParaRPr>
          </a:p>
          <a:p>
            <a:pPr indent="0" lvl="0" marL="0" rtl="0" algn="l">
              <a:lnSpc>
                <a:spcPct val="90000"/>
              </a:lnSpc>
              <a:spcBef>
                <a:spcPts val="800"/>
              </a:spcBef>
              <a:spcAft>
                <a:spcPts val="0"/>
              </a:spcAft>
              <a:buSzPct val="180000"/>
              <a:buNone/>
            </a:pPr>
            <a:r>
              <a:t/>
            </a:r>
            <a:endParaRPr sz="4000">
              <a:solidFill>
                <a:srgbClr val="000000"/>
              </a:solidFill>
            </a:endParaRPr>
          </a:p>
          <a:p>
            <a:pPr indent="0" lvl="0" marL="0" rtl="0" algn="l">
              <a:lnSpc>
                <a:spcPct val="90000"/>
              </a:lnSpc>
              <a:spcBef>
                <a:spcPts val="800"/>
              </a:spcBef>
              <a:spcAft>
                <a:spcPts val="0"/>
              </a:spcAft>
              <a:buSzPct val="180000"/>
              <a:buNone/>
            </a:pPr>
            <a:r>
              <a:t/>
            </a:r>
            <a:endParaRPr sz="4000">
              <a:solidFill>
                <a:srgbClr val="000000"/>
              </a:solidFill>
            </a:endParaRPr>
          </a:p>
          <a:p>
            <a:pPr indent="0" lvl="0" marL="114300" rtl="0" algn="l">
              <a:lnSpc>
                <a:spcPct val="90000"/>
              </a:lnSpc>
              <a:spcBef>
                <a:spcPts val="800"/>
              </a:spcBef>
              <a:spcAft>
                <a:spcPts val="0"/>
              </a:spcAft>
              <a:buSzPct val="138461"/>
              <a:buNone/>
            </a:pPr>
            <a:r>
              <a:t/>
            </a:r>
            <a:endParaRPr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149688"/>
              <a:buNone/>
            </a:pPr>
            <a:r>
              <a:rPr lang="sv-SE" sz="3700">
                <a:solidFill>
                  <a:srgbClr val="000000"/>
                </a:solidFill>
                <a:latin typeface="Calibri"/>
                <a:ea typeface="Calibri"/>
                <a:cs typeface="Calibri"/>
                <a:sym typeface="Calibri"/>
              </a:rPr>
              <a:t>Föregående år diskuterades utjämning av resekostnader, seriespelet första och andra omgång tidsmässigt, samma underlag, lägerkostnader, Tjejfemmans ort och tid</a:t>
            </a:r>
            <a:endParaRPr/>
          </a:p>
          <a:p>
            <a:pPr indent="0" lvl="0" marL="114300" rtl="0" algn="l">
              <a:lnSpc>
                <a:spcPct val="90000"/>
              </a:lnSpc>
              <a:spcBef>
                <a:spcPts val="800"/>
              </a:spcBef>
              <a:spcAft>
                <a:spcPts val="800"/>
              </a:spcAft>
              <a:buSzPct val="221538"/>
              <a:buNone/>
            </a:pPr>
            <a:r>
              <a:t/>
            </a:r>
            <a:endParaRPr sz="250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9"/>
          <p:cNvPicPr preferRelativeResize="0"/>
          <p:nvPr/>
        </p:nvPicPr>
        <p:blipFill rotWithShape="1">
          <a:blip r:embed="rId3">
            <a:alphaModFix/>
          </a:blip>
          <a:srcRect b="0" l="0" r="0" t="0"/>
          <a:stretch/>
        </p:blipFill>
        <p:spPr>
          <a:xfrm>
            <a:off x="9990783" y="427332"/>
            <a:ext cx="1231066" cy="1238251"/>
          </a:xfrm>
          <a:prstGeom prst="rect">
            <a:avLst/>
          </a:prstGeom>
          <a:noFill/>
          <a:ln>
            <a:noFill/>
          </a:ln>
        </p:spPr>
      </p:pic>
      <p:sp>
        <p:nvSpPr>
          <p:cNvPr id="115" name="Google Shape;115;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NSBGF förslag organisation 23-24</a:t>
            </a:r>
            <a:endParaRPr/>
          </a:p>
        </p:txBody>
      </p:sp>
      <p:sp>
        <p:nvSpPr>
          <p:cNvPr id="116" name="Google Shape;116;p19"/>
          <p:cNvSpPr txBox="1"/>
          <p:nvPr>
            <p:ph idx="1" type="body"/>
          </p:nvPr>
        </p:nvSpPr>
        <p:spPr>
          <a:xfrm>
            <a:off x="7719238" y="2238093"/>
            <a:ext cx="3934046" cy="4192575"/>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1000"/>
              </a:spcBef>
              <a:spcAft>
                <a:spcPts val="0"/>
              </a:spcAft>
              <a:buSzPts val="1800"/>
              <a:buNone/>
            </a:pPr>
            <a:r>
              <a:rPr lang="sv-SE"/>
              <a:t>FUNDERA PÅ:</a:t>
            </a:r>
            <a:endParaRPr/>
          </a:p>
          <a:p>
            <a:pPr indent="0" lvl="0" marL="114300" rtl="0" algn="l">
              <a:lnSpc>
                <a:spcPct val="90000"/>
              </a:lnSpc>
              <a:spcBef>
                <a:spcPts val="1000"/>
              </a:spcBef>
              <a:spcAft>
                <a:spcPts val="0"/>
              </a:spcAft>
              <a:buSzPts val="1800"/>
              <a:buNone/>
            </a:pPr>
            <a:r>
              <a:rPr lang="sv-SE"/>
              <a:t>Vilka representanter har er klubb? </a:t>
            </a:r>
            <a:endParaRPr/>
          </a:p>
          <a:p>
            <a:pPr indent="0" lvl="0" marL="114300" rtl="0" algn="l">
              <a:lnSpc>
                <a:spcPct val="90000"/>
              </a:lnSpc>
              <a:spcBef>
                <a:spcPts val="1000"/>
              </a:spcBef>
              <a:spcAft>
                <a:spcPts val="0"/>
              </a:spcAft>
              <a:buSzPts val="1800"/>
              <a:buNone/>
            </a:pPr>
            <a:r>
              <a:rPr lang="sv-SE"/>
              <a:t>Vilka kommittéer finns ni med i?</a:t>
            </a:r>
            <a:endParaRPr/>
          </a:p>
          <a:p>
            <a:pPr indent="0" lvl="0" marL="114300" rtl="0" algn="l">
              <a:lnSpc>
                <a:spcPct val="90000"/>
              </a:lnSpc>
              <a:spcBef>
                <a:spcPts val="1000"/>
              </a:spcBef>
              <a:spcAft>
                <a:spcPts val="0"/>
              </a:spcAft>
              <a:buSzPts val="1800"/>
              <a:buNone/>
            </a:pPr>
            <a:r>
              <a:rPr lang="sv-SE"/>
              <a:t>Hur ska vi ”bemanna” kommittéerna?</a:t>
            </a:r>
            <a:endParaRPr/>
          </a:p>
        </p:txBody>
      </p:sp>
      <p:grpSp>
        <p:nvGrpSpPr>
          <p:cNvPr id="117" name="Google Shape;117;p19"/>
          <p:cNvGrpSpPr/>
          <p:nvPr/>
        </p:nvGrpSpPr>
        <p:grpSpPr>
          <a:xfrm>
            <a:off x="593068" y="1736842"/>
            <a:ext cx="6331427" cy="3554486"/>
            <a:chOff x="425" y="319044"/>
            <a:chExt cx="6331427" cy="3554486"/>
          </a:xfrm>
        </p:grpSpPr>
        <p:sp>
          <p:nvSpPr>
            <p:cNvPr id="118" name="Google Shape;118;p19"/>
            <p:cNvSpPr/>
            <p:nvPr/>
          </p:nvSpPr>
          <p:spPr>
            <a:xfrm>
              <a:off x="2971753" y="1244691"/>
              <a:ext cx="194385" cy="851595"/>
            </a:xfrm>
            <a:custGeom>
              <a:rect b="b" l="l" r="r" t="t"/>
              <a:pathLst>
                <a:path extrusionOk="0" h="120000" w="120000">
                  <a:moveTo>
                    <a:pt x="120000" y="0"/>
                  </a:moveTo>
                  <a:lnTo>
                    <a:pt x="120000" y="120000"/>
                  </a:lnTo>
                  <a:lnTo>
                    <a:pt x="0" y="120000"/>
                  </a:lnTo>
                </a:path>
              </a:pathLst>
            </a:custGeom>
            <a:noFill/>
            <a:ln cap="flat" cmpd="sng" w="25400">
              <a:solidFill>
                <a:srgbClr val="345A99"/>
              </a:solidFill>
              <a:prstDash val="solid"/>
              <a:round/>
              <a:headEnd len="sm" w="sm" type="none"/>
              <a:tailEnd len="sm" w="sm" type="none"/>
            </a:ln>
          </p:spPr>
        </p:sp>
        <p:sp>
          <p:nvSpPr>
            <p:cNvPr id="119" name="Google Shape;119;p19"/>
            <p:cNvSpPr/>
            <p:nvPr/>
          </p:nvSpPr>
          <p:spPr>
            <a:xfrm>
              <a:off x="3166139" y="1244691"/>
              <a:ext cx="2240066" cy="1703191"/>
            </a:xfrm>
            <a:custGeom>
              <a:rect b="b" l="l" r="r" t="t"/>
              <a:pathLst>
                <a:path extrusionOk="0" h="120000" w="120000">
                  <a:moveTo>
                    <a:pt x="0" y="0"/>
                  </a:moveTo>
                  <a:lnTo>
                    <a:pt x="0" y="106304"/>
                  </a:lnTo>
                  <a:lnTo>
                    <a:pt x="120000" y="106304"/>
                  </a:lnTo>
                  <a:lnTo>
                    <a:pt x="120000" y="120000"/>
                  </a:lnTo>
                </a:path>
              </a:pathLst>
            </a:custGeom>
            <a:noFill/>
            <a:ln cap="flat" cmpd="sng" w="25400">
              <a:solidFill>
                <a:srgbClr val="345A99"/>
              </a:solidFill>
              <a:prstDash val="solid"/>
              <a:round/>
              <a:headEnd len="sm" w="sm" type="none"/>
              <a:tailEnd len="sm" w="sm" type="none"/>
            </a:ln>
          </p:spPr>
        </p:sp>
        <p:sp>
          <p:nvSpPr>
            <p:cNvPr id="120" name="Google Shape;120;p19"/>
            <p:cNvSpPr/>
            <p:nvPr/>
          </p:nvSpPr>
          <p:spPr>
            <a:xfrm>
              <a:off x="3120419" y="1244691"/>
              <a:ext cx="91440" cy="1703191"/>
            </a:xfrm>
            <a:custGeom>
              <a:rect b="b" l="l" r="r" t="t"/>
              <a:pathLst>
                <a:path extrusionOk="0" h="120000" w="120000">
                  <a:moveTo>
                    <a:pt x="60000" y="0"/>
                  </a:moveTo>
                  <a:lnTo>
                    <a:pt x="60000" y="120000"/>
                  </a:lnTo>
                </a:path>
              </a:pathLst>
            </a:custGeom>
            <a:noFill/>
            <a:ln cap="flat" cmpd="sng" w="25400">
              <a:solidFill>
                <a:srgbClr val="345A99"/>
              </a:solidFill>
              <a:prstDash val="solid"/>
              <a:round/>
              <a:headEnd len="sm" w="sm" type="none"/>
              <a:tailEnd len="sm" w="sm" type="none"/>
            </a:ln>
          </p:spPr>
        </p:sp>
        <p:sp>
          <p:nvSpPr>
            <p:cNvPr id="121" name="Google Shape;121;p19"/>
            <p:cNvSpPr/>
            <p:nvPr/>
          </p:nvSpPr>
          <p:spPr>
            <a:xfrm>
              <a:off x="926072" y="1244691"/>
              <a:ext cx="2240066" cy="1703191"/>
            </a:xfrm>
            <a:custGeom>
              <a:rect b="b" l="l" r="r" t="t"/>
              <a:pathLst>
                <a:path extrusionOk="0" h="120000" w="120000">
                  <a:moveTo>
                    <a:pt x="120000" y="0"/>
                  </a:moveTo>
                  <a:lnTo>
                    <a:pt x="120000" y="106304"/>
                  </a:lnTo>
                  <a:lnTo>
                    <a:pt x="0" y="106304"/>
                  </a:lnTo>
                  <a:lnTo>
                    <a:pt x="0" y="120000"/>
                  </a:lnTo>
                </a:path>
              </a:pathLst>
            </a:custGeom>
            <a:noFill/>
            <a:ln cap="flat" cmpd="sng" w="25400">
              <a:solidFill>
                <a:srgbClr val="345A99"/>
              </a:solidFill>
              <a:prstDash val="solid"/>
              <a:round/>
              <a:headEnd len="sm" w="sm" type="none"/>
              <a:tailEnd len="sm" w="sm" type="none"/>
            </a:ln>
          </p:spPr>
        </p:sp>
        <p:sp>
          <p:nvSpPr>
            <p:cNvPr id="122" name="Google Shape;122;p19"/>
            <p:cNvSpPr/>
            <p:nvPr/>
          </p:nvSpPr>
          <p:spPr>
            <a:xfrm>
              <a:off x="2240492" y="319044"/>
              <a:ext cx="1851294" cy="925647"/>
            </a:xfrm>
            <a:prstGeom prst="rect">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9"/>
            <p:cNvSpPr txBox="1"/>
            <p:nvPr/>
          </p:nvSpPr>
          <p:spPr>
            <a:xfrm>
              <a:off x="2240492" y="319044"/>
              <a:ext cx="1851294" cy="925647"/>
            </a:xfrm>
            <a:prstGeom prst="rect">
              <a:avLst/>
            </a:prstGeom>
            <a:noFill/>
            <a:ln>
              <a:noFill/>
            </a:ln>
          </p:spPr>
          <p:txBody>
            <a:bodyPr anchorCtr="0" anchor="ctr" bIns="10775" lIns="10775" spcFirstLastPara="1" rIns="10775" wrap="square" tIns="10775">
              <a:noAutofit/>
            </a:bodyPr>
            <a:lstStyle/>
            <a:p>
              <a:pPr indent="0" lvl="0" marL="0" marR="0" rtl="0" algn="ctr">
                <a:lnSpc>
                  <a:spcPct val="90000"/>
                </a:lnSpc>
                <a:spcBef>
                  <a:spcPts val="0"/>
                </a:spcBef>
                <a:spcAft>
                  <a:spcPts val="0"/>
                </a:spcAft>
                <a:buClr>
                  <a:srgbClr val="000000"/>
                </a:buClr>
                <a:buSzPts val="1700"/>
                <a:buFont typeface="Arial"/>
                <a:buNone/>
              </a:pPr>
              <a:r>
                <a:rPr b="0" i="0" lang="sv-SE" sz="1700" u="none" cap="none" strike="noStrike">
                  <a:solidFill>
                    <a:schemeClr val="lt1"/>
                  </a:solidFill>
                  <a:latin typeface="Arial"/>
                  <a:ea typeface="Arial"/>
                  <a:cs typeface="Arial"/>
                  <a:sym typeface="Arial"/>
                </a:rPr>
                <a:t>Styrelse</a:t>
              </a:r>
              <a:endParaRPr b="0" i="0" sz="1400" u="none" cap="none" strike="noStrike">
                <a:solidFill>
                  <a:srgbClr val="000000"/>
                </a:solidFill>
                <a:latin typeface="Arial"/>
                <a:ea typeface="Arial"/>
                <a:cs typeface="Arial"/>
                <a:sym typeface="Arial"/>
              </a:endParaRPr>
            </a:p>
          </p:txBody>
        </p:sp>
        <p:sp>
          <p:nvSpPr>
            <p:cNvPr id="124" name="Google Shape;124;p19"/>
            <p:cNvSpPr/>
            <p:nvPr/>
          </p:nvSpPr>
          <p:spPr>
            <a:xfrm>
              <a:off x="425" y="2947883"/>
              <a:ext cx="1851294" cy="925647"/>
            </a:xfrm>
            <a:prstGeom prst="rect">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9"/>
            <p:cNvSpPr txBox="1"/>
            <p:nvPr/>
          </p:nvSpPr>
          <p:spPr>
            <a:xfrm>
              <a:off x="425" y="2947883"/>
              <a:ext cx="1851294" cy="925647"/>
            </a:xfrm>
            <a:prstGeom prst="rect">
              <a:avLst/>
            </a:prstGeom>
            <a:noFill/>
            <a:ln>
              <a:noFill/>
            </a:ln>
          </p:spPr>
          <p:txBody>
            <a:bodyPr anchorCtr="0" anchor="ctr" bIns="10775" lIns="10775" spcFirstLastPara="1" rIns="10775" wrap="square" tIns="10775">
              <a:noAutofit/>
            </a:bodyPr>
            <a:lstStyle/>
            <a:p>
              <a:pPr indent="0" lvl="0" marL="0" marR="0" rtl="0" algn="ctr">
                <a:lnSpc>
                  <a:spcPct val="90000"/>
                </a:lnSpc>
                <a:spcBef>
                  <a:spcPts val="0"/>
                </a:spcBef>
                <a:spcAft>
                  <a:spcPts val="0"/>
                </a:spcAft>
                <a:buClr>
                  <a:srgbClr val="000000"/>
                </a:buClr>
                <a:buSzPts val="1700"/>
                <a:buFont typeface="Arial"/>
                <a:buNone/>
              </a:pPr>
              <a:r>
                <a:rPr b="0" i="0" lang="sv-SE" sz="1700" u="none" cap="none" strike="noStrike">
                  <a:solidFill>
                    <a:schemeClr val="lt1"/>
                  </a:solidFill>
                  <a:latin typeface="Arial"/>
                  <a:ea typeface="Arial"/>
                  <a:cs typeface="Arial"/>
                  <a:sym typeface="Arial"/>
                </a:rPr>
                <a:t>Ungdomskommitte</a:t>
              </a:r>
              <a:endParaRPr b="0" i="0" sz="1700" u="none" cap="none" strike="noStrike">
                <a:solidFill>
                  <a:schemeClr val="lt1"/>
                </a:solidFill>
                <a:latin typeface="Arial"/>
                <a:ea typeface="Arial"/>
                <a:cs typeface="Arial"/>
                <a:sym typeface="Arial"/>
              </a:endParaRPr>
            </a:p>
          </p:txBody>
        </p:sp>
        <p:sp>
          <p:nvSpPr>
            <p:cNvPr id="126" name="Google Shape;126;p19"/>
            <p:cNvSpPr/>
            <p:nvPr/>
          </p:nvSpPr>
          <p:spPr>
            <a:xfrm>
              <a:off x="2240492" y="2947883"/>
              <a:ext cx="1851294" cy="925647"/>
            </a:xfrm>
            <a:prstGeom prst="rect">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9"/>
            <p:cNvSpPr txBox="1"/>
            <p:nvPr/>
          </p:nvSpPr>
          <p:spPr>
            <a:xfrm>
              <a:off x="2240492" y="2947883"/>
              <a:ext cx="1851294" cy="925647"/>
            </a:xfrm>
            <a:prstGeom prst="rect">
              <a:avLst/>
            </a:prstGeom>
            <a:noFill/>
            <a:ln>
              <a:noFill/>
            </a:ln>
          </p:spPr>
          <p:txBody>
            <a:bodyPr anchorCtr="0" anchor="ctr" bIns="10775" lIns="10775" spcFirstLastPara="1" rIns="10775" wrap="square" tIns="10775">
              <a:noAutofit/>
            </a:bodyPr>
            <a:lstStyle/>
            <a:p>
              <a:pPr indent="0" lvl="0" marL="0" marR="0" rtl="0" algn="ctr">
                <a:lnSpc>
                  <a:spcPct val="90000"/>
                </a:lnSpc>
                <a:spcBef>
                  <a:spcPts val="0"/>
                </a:spcBef>
                <a:spcAft>
                  <a:spcPts val="0"/>
                </a:spcAft>
                <a:buClr>
                  <a:srgbClr val="000000"/>
                </a:buClr>
                <a:buSzPts val="1700"/>
                <a:buFont typeface="Arial"/>
                <a:buNone/>
              </a:pPr>
              <a:r>
                <a:rPr b="0" i="0" lang="sv-SE" sz="1700" u="none" cap="none" strike="noStrike">
                  <a:solidFill>
                    <a:schemeClr val="lt1"/>
                  </a:solidFill>
                  <a:latin typeface="Arial"/>
                  <a:ea typeface="Arial"/>
                  <a:cs typeface="Arial"/>
                  <a:sym typeface="Arial"/>
                </a:rPr>
                <a:t>Damkommitte</a:t>
              </a:r>
              <a:endParaRPr b="0" i="0" sz="1700" u="none" cap="none" strike="noStrike">
                <a:solidFill>
                  <a:schemeClr val="lt1"/>
                </a:solidFill>
                <a:latin typeface="Arial"/>
                <a:ea typeface="Arial"/>
                <a:cs typeface="Arial"/>
                <a:sym typeface="Arial"/>
              </a:endParaRPr>
            </a:p>
          </p:txBody>
        </p:sp>
        <p:sp>
          <p:nvSpPr>
            <p:cNvPr id="128" name="Google Shape;128;p19"/>
            <p:cNvSpPr/>
            <p:nvPr/>
          </p:nvSpPr>
          <p:spPr>
            <a:xfrm>
              <a:off x="4480558" y="2947883"/>
              <a:ext cx="1851294" cy="925647"/>
            </a:xfrm>
            <a:prstGeom prst="rect">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9"/>
            <p:cNvSpPr txBox="1"/>
            <p:nvPr/>
          </p:nvSpPr>
          <p:spPr>
            <a:xfrm>
              <a:off x="4480558" y="2947883"/>
              <a:ext cx="1851294" cy="925647"/>
            </a:xfrm>
            <a:prstGeom prst="rect">
              <a:avLst/>
            </a:prstGeom>
            <a:noFill/>
            <a:ln>
              <a:noFill/>
            </a:ln>
          </p:spPr>
          <p:txBody>
            <a:bodyPr anchorCtr="0" anchor="ctr" bIns="10775" lIns="10775" spcFirstLastPara="1" rIns="10775" wrap="square" tIns="10775">
              <a:noAutofit/>
            </a:bodyPr>
            <a:lstStyle/>
            <a:p>
              <a:pPr indent="0" lvl="0" marL="0" marR="0" rtl="0" algn="ctr">
                <a:lnSpc>
                  <a:spcPct val="90000"/>
                </a:lnSpc>
                <a:spcBef>
                  <a:spcPts val="0"/>
                </a:spcBef>
                <a:spcAft>
                  <a:spcPts val="0"/>
                </a:spcAft>
                <a:buClr>
                  <a:srgbClr val="000000"/>
                </a:buClr>
                <a:buSzPts val="1700"/>
                <a:buFont typeface="Arial"/>
                <a:buNone/>
              </a:pPr>
              <a:r>
                <a:rPr b="0" i="0" lang="sv-SE" sz="1700" u="none" cap="none" strike="noStrike">
                  <a:solidFill>
                    <a:schemeClr val="lt1"/>
                  </a:solidFill>
                  <a:latin typeface="Arial"/>
                  <a:ea typeface="Arial"/>
                  <a:cs typeface="Arial"/>
                  <a:sym typeface="Arial"/>
                </a:rPr>
                <a:t>Tävling</a:t>
              </a:r>
              <a:r>
                <a:rPr lang="sv-SE" sz="1700">
                  <a:solidFill>
                    <a:schemeClr val="lt1"/>
                  </a:solidFill>
                </a:rPr>
                <a:t>/Utb </a:t>
              </a:r>
              <a:r>
                <a:rPr b="0" i="0" lang="sv-SE" sz="1700" u="none" cap="none" strike="noStrike">
                  <a:solidFill>
                    <a:schemeClr val="lt1"/>
                  </a:solidFill>
                  <a:latin typeface="Arial"/>
                  <a:ea typeface="Arial"/>
                  <a:cs typeface="Arial"/>
                  <a:sym typeface="Arial"/>
                </a:rPr>
                <a:t>mm</a:t>
              </a:r>
              <a:endParaRPr b="0" i="0" sz="1400" u="none" cap="none" strike="noStrike">
                <a:solidFill>
                  <a:srgbClr val="000000"/>
                </a:solidFill>
                <a:latin typeface="Arial"/>
                <a:ea typeface="Arial"/>
                <a:cs typeface="Arial"/>
                <a:sym typeface="Arial"/>
              </a:endParaRPr>
            </a:p>
          </p:txBody>
        </p:sp>
        <p:sp>
          <p:nvSpPr>
            <p:cNvPr id="130" name="Google Shape;130;p19"/>
            <p:cNvSpPr/>
            <p:nvPr/>
          </p:nvSpPr>
          <p:spPr>
            <a:xfrm>
              <a:off x="1120458" y="1633463"/>
              <a:ext cx="1851294" cy="925647"/>
            </a:xfrm>
            <a:prstGeom prst="rect">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9"/>
            <p:cNvSpPr txBox="1"/>
            <p:nvPr/>
          </p:nvSpPr>
          <p:spPr>
            <a:xfrm>
              <a:off x="1120458" y="1633463"/>
              <a:ext cx="1851294" cy="925647"/>
            </a:xfrm>
            <a:prstGeom prst="rect">
              <a:avLst/>
            </a:prstGeom>
            <a:noFill/>
            <a:ln>
              <a:noFill/>
            </a:ln>
          </p:spPr>
          <p:txBody>
            <a:bodyPr anchorCtr="0" anchor="ctr" bIns="10775" lIns="10775" spcFirstLastPara="1" rIns="10775" wrap="square" tIns="10775">
              <a:noAutofit/>
            </a:bodyPr>
            <a:lstStyle/>
            <a:p>
              <a:pPr indent="0" lvl="0" marL="0" marR="0" rtl="0" algn="ctr">
                <a:lnSpc>
                  <a:spcPct val="90000"/>
                </a:lnSpc>
                <a:spcBef>
                  <a:spcPts val="0"/>
                </a:spcBef>
                <a:spcAft>
                  <a:spcPts val="0"/>
                </a:spcAft>
                <a:buClr>
                  <a:srgbClr val="000000"/>
                </a:buClr>
                <a:buSzPts val="1700"/>
                <a:buFont typeface="Arial"/>
                <a:buNone/>
              </a:pPr>
              <a:r>
                <a:rPr b="0" i="0" lang="sv-SE" sz="1700" u="none" cap="none" strike="noStrike">
                  <a:solidFill>
                    <a:schemeClr val="lt1"/>
                  </a:solidFill>
                  <a:latin typeface="Arial"/>
                  <a:ea typeface="Arial"/>
                  <a:cs typeface="Arial"/>
                  <a:sym typeface="Arial"/>
                </a:rPr>
                <a:t>Kommunikations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595"/>
                </a:spcBef>
                <a:spcAft>
                  <a:spcPts val="0"/>
                </a:spcAft>
                <a:buClr>
                  <a:srgbClr val="000000"/>
                </a:buClr>
                <a:buSzPts val="1700"/>
                <a:buFont typeface="Arial"/>
                <a:buNone/>
              </a:pPr>
              <a:r>
                <a:rPr b="0" i="0" lang="sv-SE" sz="1700" u="none" cap="none" strike="noStrike">
                  <a:solidFill>
                    <a:schemeClr val="lt1"/>
                  </a:solidFill>
                  <a:latin typeface="Arial"/>
                  <a:ea typeface="Arial"/>
                  <a:cs typeface="Arial"/>
                  <a:sym typeface="Arial"/>
                </a:rPr>
                <a:t>grupp</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En tillbakablick</a:t>
            </a:r>
            <a:endParaRPr/>
          </a:p>
        </p:txBody>
      </p:sp>
      <p:sp>
        <p:nvSpPr>
          <p:cNvPr id="137" name="Google Shape;137;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342900" lvl="0" marL="457200" rtl="0" algn="l">
              <a:lnSpc>
                <a:spcPct val="90000"/>
              </a:lnSpc>
              <a:spcBef>
                <a:spcPts val="1000"/>
              </a:spcBef>
              <a:spcAft>
                <a:spcPts val="0"/>
              </a:spcAft>
              <a:buClr>
                <a:schemeClr val="dk1"/>
              </a:buClr>
              <a:buSzPct val="69498"/>
              <a:buChar char="•"/>
            </a:pPr>
            <a:r>
              <a:rPr lang="sv-SE"/>
              <a:t>Före 2019 och många år före det var distriktet ej fungerande, med dålig koll på ekonomi, inga stadgar och i stort sett ingen verksamhet, förutom DM. Mycket ”tjafs”…</a:t>
            </a:r>
            <a:endParaRPr/>
          </a:p>
          <a:p>
            <a:pPr indent="-342900" lvl="0" marL="457200" rtl="0" algn="l">
              <a:lnSpc>
                <a:spcPct val="90000"/>
              </a:lnSpc>
              <a:spcBef>
                <a:spcPts val="1000"/>
              </a:spcBef>
              <a:spcAft>
                <a:spcPts val="0"/>
              </a:spcAft>
              <a:buClr>
                <a:schemeClr val="dk1"/>
              </a:buClr>
              <a:buSzPct val="69498"/>
              <a:buChar char="•"/>
            </a:pPr>
            <a:r>
              <a:rPr lang="sv-SE"/>
              <a:t>Klubbarna samarbetade dock kring ungdomsverksamhet, men fick lite eller ingen respons från dåvarande styrelse/kassör.</a:t>
            </a:r>
            <a:endParaRPr/>
          </a:p>
          <a:p>
            <a:pPr indent="-342900" lvl="0" marL="457200" rtl="0" algn="l">
              <a:lnSpc>
                <a:spcPct val="90000"/>
              </a:lnSpc>
              <a:spcBef>
                <a:spcPts val="1000"/>
              </a:spcBef>
              <a:spcAft>
                <a:spcPts val="0"/>
              </a:spcAft>
              <a:buClr>
                <a:schemeClr val="dk1"/>
              </a:buClr>
              <a:buSzPct val="69498"/>
              <a:buChar char="•"/>
            </a:pPr>
            <a:r>
              <a:rPr lang="sv-SE"/>
              <a:t>2020 beviljades inte styrelsen ansvarsfrihet och en arbetsgrupp tillsattes med repr. från klubbar som ville delta (Ske,Um, Övik, Skönsb). </a:t>
            </a:r>
            <a:endParaRPr/>
          </a:p>
          <a:p>
            <a:pPr indent="-342900" lvl="0" marL="457200" rtl="0" algn="l">
              <a:lnSpc>
                <a:spcPct val="90000"/>
              </a:lnSpc>
              <a:spcBef>
                <a:spcPts val="1000"/>
              </a:spcBef>
              <a:spcAft>
                <a:spcPts val="0"/>
              </a:spcAft>
              <a:buClr>
                <a:schemeClr val="dk1"/>
              </a:buClr>
              <a:buSzPct val="69498"/>
              <a:buChar char="•"/>
            </a:pPr>
            <a:r>
              <a:rPr lang="sv-SE"/>
              <a:t>Arbetsgruppen tog fram stadgar, som saknades och nystart med extra årsmöte 2021. Viktigaste förändringen är: varje klubb har en röst och ordförandeskapet rullar mellan klubbarna varje år.</a:t>
            </a:r>
            <a:endParaRPr/>
          </a:p>
          <a:p>
            <a:pPr indent="-342900" lvl="0" marL="457200" rtl="0" algn="l">
              <a:lnSpc>
                <a:spcPct val="90000"/>
              </a:lnSpc>
              <a:spcBef>
                <a:spcPts val="1000"/>
              </a:spcBef>
              <a:spcAft>
                <a:spcPts val="0"/>
              </a:spcAft>
              <a:buClr>
                <a:schemeClr val="dk1"/>
              </a:buClr>
              <a:buSzPct val="69498"/>
              <a:buChar char="•"/>
            </a:pPr>
            <a:r>
              <a:rPr lang="sv-SE"/>
              <a:t>Alla som var med i arbetsgruppen, blev också invalda i styrelse.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Distriktet = Nordsvenska Bangofförbundet</a:t>
            </a:r>
            <a:br>
              <a:rPr lang="sv-SE"/>
            </a:br>
            <a:endParaRPr/>
          </a:p>
        </p:txBody>
      </p:sp>
      <p:sp>
        <p:nvSpPr>
          <p:cNvPr id="143" name="Google Shape;143;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114300" rtl="0" algn="l">
              <a:lnSpc>
                <a:spcPct val="90000"/>
              </a:lnSpc>
              <a:spcBef>
                <a:spcPts val="1200"/>
              </a:spcBef>
              <a:spcAft>
                <a:spcPts val="0"/>
              </a:spcAft>
              <a:buSzPts val="1800"/>
              <a:buNone/>
            </a:pPr>
            <a:r>
              <a:rPr b="1" i="0" lang="sv-SE" sz="1800" u="none" strike="noStrike">
                <a:solidFill>
                  <a:srgbClr val="000000"/>
                </a:solidFill>
                <a:latin typeface="Calibri"/>
                <a:ea typeface="Calibri"/>
                <a:cs typeface="Calibri"/>
                <a:sym typeface="Calibri"/>
              </a:rPr>
              <a:t>VÅRT SYFTE  - VÅRT UPPDRAG – VÅR VISION</a:t>
            </a:r>
            <a:endParaRPr b="0" i="0" sz="1800" u="none" strike="noStrike">
              <a:solidFill>
                <a:srgbClr val="000000"/>
              </a:solidFill>
              <a:latin typeface="Calibri"/>
              <a:ea typeface="Calibri"/>
              <a:cs typeface="Calibri"/>
              <a:sym typeface="Calibri"/>
            </a:endParaRPr>
          </a:p>
          <a:p>
            <a:pPr indent="0" lvl="0" marL="114300" rtl="0" algn="l">
              <a:lnSpc>
                <a:spcPct val="90000"/>
              </a:lnSpc>
              <a:spcBef>
                <a:spcPts val="200"/>
              </a:spcBef>
              <a:spcAft>
                <a:spcPts val="0"/>
              </a:spcAft>
              <a:buSzPts val="1800"/>
              <a:buNone/>
            </a:pPr>
            <a:r>
              <a:rPr lang="sv-SE">
                <a:solidFill>
                  <a:srgbClr val="000000"/>
                </a:solidFill>
                <a:latin typeface="Calibri"/>
                <a:ea typeface="Calibri"/>
                <a:cs typeface="Calibri"/>
                <a:sym typeface="Calibri"/>
              </a:rPr>
              <a:t>- </a:t>
            </a:r>
            <a:r>
              <a:rPr b="0" i="0" lang="sv-SE" u="none" strike="noStrike">
                <a:solidFill>
                  <a:srgbClr val="000000"/>
                </a:solidFill>
                <a:latin typeface="Calibri"/>
                <a:ea typeface="Calibri"/>
                <a:cs typeface="Calibri"/>
                <a:sym typeface="Calibri"/>
              </a:rPr>
              <a:t>Stödja och samverka mellan föreningarna, med målet “Fler bangolfare, med fokus på ungdom och kvinnor.”</a:t>
            </a:r>
            <a:endParaRPr/>
          </a:p>
          <a:p>
            <a:pPr indent="0" lvl="0" marL="114300" rtl="0" algn="l">
              <a:lnSpc>
                <a:spcPct val="90000"/>
              </a:lnSpc>
              <a:spcBef>
                <a:spcPts val="0"/>
              </a:spcBef>
              <a:spcAft>
                <a:spcPts val="0"/>
              </a:spcAft>
              <a:buSzPts val="1800"/>
              <a:buNone/>
            </a:pPr>
            <a:r>
              <a:t/>
            </a:r>
            <a:endParaRPr b="0" i="0" u="none" strike="noStrike">
              <a:solidFill>
                <a:srgbClr val="000000"/>
              </a:solidFill>
              <a:latin typeface="Calibri"/>
              <a:ea typeface="Calibri"/>
              <a:cs typeface="Calibri"/>
              <a:sym typeface="Calibri"/>
            </a:endParaRPr>
          </a:p>
          <a:p>
            <a:pPr indent="0" lvl="0" marL="114300" rtl="0" algn="l">
              <a:lnSpc>
                <a:spcPct val="90000"/>
              </a:lnSpc>
              <a:spcBef>
                <a:spcPts val="0"/>
              </a:spcBef>
              <a:spcAft>
                <a:spcPts val="0"/>
              </a:spcAft>
              <a:buSzPts val="1800"/>
              <a:buNone/>
            </a:pPr>
            <a:r>
              <a:rPr b="0" i="0" lang="sv-SE" u="none" strike="noStrike">
                <a:solidFill>
                  <a:srgbClr val="000000"/>
                </a:solidFill>
                <a:latin typeface="Calibri"/>
                <a:ea typeface="Calibri"/>
                <a:cs typeface="Calibri"/>
                <a:sym typeface="Calibri"/>
              </a:rPr>
              <a:t>- Samordna, förenkla och spara kraft till föreningarna, med målet att de upplever att “NSBGF är en tillgång”</a:t>
            </a:r>
            <a:endParaRPr/>
          </a:p>
          <a:p>
            <a:pPr indent="0" lvl="0" marL="114300" rtl="0" algn="l">
              <a:lnSpc>
                <a:spcPct val="90000"/>
              </a:lnSpc>
              <a:spcBef>
                <a:spcPts val="0"/>
              </a:spcBef>
              <a:spcAft>
                <a:spcPts val="0"/>
              </a:spcAft>
              <a:buSzPts val="1800"/>
              <a:buNone/>
            </a:pPr>
            <a:r>
              <a:t/>
            </a:r>
            <a:endParaRPr b="0" i="0" u="none" strike="noStrike">
              <a:solidFill>
                <a:srgbClr val="000000"/>
              </a:solidFill>
              <a:latin typeface="Calibri"/>
              <a:ea typeface="Calibri"/>
              <a:cs typeface="Calibri"/>
              <a:sym typeface="Calibri"/>
            </a:endParaRPr>
          </a:p>
          <a:p>
            <a:pPr indent="0" lvl="0" marL="114300" rtl="0" algn="l">
              <a:lnSpc>
                <a:spcPct val="90000"/>
              </a:lnSpc>
              <a:spcBef>
                <a:spcPts val="0"/>
              </a:spcBef>
              <a:spcAft>
                <a:spcPts val="0"/>
              </a:spcAft>
              <a:buSzPts val="1800"/>
              <a:buNone/>
            </a:pPr>
            <a:r>
              <a:rPr b="0" i="0" lang="sv-SE" u="none" strike="noStrike">
                <a:solidFill>
                  <a:srgbClr val="000000"/>
                </a:solidFill>
                <a:latin typeface="Calibri"/>
                <a:ea typeface="Calibri"/>
                <a:cs typeface="Calibri"/>
                <a:sym typeface="Calibri"/>
              </a:rPr>
              <a:t>- Vara en länk mellan SBGF &amp; RF/SISU, men även andra förbund, som kan vara aktuella, med målet att utveckla bangolfen i norr.</a:t>
            </a:r>
            <a:endParaRPr/>
          </a:p>
          <a:p>
            <a:pPr indent="0" lvl="0" marL="114300" rtl="0" algn="l">
              <a:lnSpc>
                <a:spcPct val="90000"/>
              </a:lnSpc>
              <a:spcBef>
                <a:spcPts val="1800"/>
              </a:spcBef>
              <a:spcAft>
                <a:spcPts val="0"/>
              </a:spcAft>
              <a:buSzPts val="1800"/>
              <a:buNone/>
            </a:pPr>
            <a:r>
              <a:t/>
            </a:r>
            <a:endParaRPr/>
          </a:p>
          <a:p>
            <a:pPr indent="0" lvl="0" marL="114300" rtl="0" algn="l">
              <a:lnSpc>
                <a:spcPct val="90000"/>
              </a:lnSpc>
              <a:spcBef>
                <a:spcPts val="1000"/>
              </a:spcBef>
              <a:spcAft>
                <a:spcPts val="0"/>
              </a:spcAft>
              <a:buSzPts val="1800"/>
              <a:buNone/>
            </a:pPr>
            <a:r>
              <a:rPr lang="sv-SE"/>
              <a:t>Anm. Detta var resultatet av vår Workshop på förre konferensen.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Risk -  Existens och verksamhet NSBGF</a:t>
            </a:r>
            <a:endParaRPr/>
          </a:p>
        </p:txBody>
      </p:sp>
      <p:sp>
        <p:nvSpPr>
          <p:cNvPr id="149" name="Google Shape;149;p22"/>
          <p:cNvSpPr txBox="1"/>
          <p:nvPr>
            <p:ph idx="1" type="body"/>
          </p:nvPr>
        </p:nvSpPr>
        <p:spPr>
          <a:xfrm>
            <a:off x="744279" y="1818167"/>
            <a:ext cx="10609521" cy="4358796"/>
          </a:xfrm>
          <a:prstGeom prst="rect">
            <a:avLst/>
          </a:prstGeom>
          <a:noFill/>
          <a:ln>
            <a:noFill/>
          </a:ln>
        </p:spPr>
        <p:txBody>
          <a:bodyPr anchorCtr="0" anchor="t" bIns="45700" lIns="91425" spcFirstLastPara="1" rIns="91425" wrap="square" tIns="45700">
            <a:normAutofit fontScale="85000" lnSpcReduction="10000"/>
          </a:bodyPr>
          <a:lstStyle/>
          <a:p>
            <a:pPr indent="0" lvl="0" marL="114300" rtl="0" algn="l">
              <a:lnSpc>
                <a:spcPct val="90000"/>
              </a:lnSpc>
              <a:spcBef>
                <a:spcPts val="0"/>
              </a:spcBef>
              <a:spcAft>
                <a:spcPts val="0"/>
              </a:spcAft>
              <a:buSzPct val="52941"/>
              <a:buNone/>
            </a:pPr>
            <a:r>
              <a:rPr lang="sv-SE" sz="4000">
                <a:solidFill>
                  <a:srgbClr val="000000"/>
                </a:solidFill>
                <a:latin typeface="Calibri"/>
                <a:ea typeface="Calibri"/>
                <a:cs typeface="Calibri"/>
                <a:sym typeface="Calibri"/>
              </a:rPr>
              <a:t>Resultatet efter förra konferens, blev en sammanställning på vilka förutsättningar som behövs för ett fungerande distrikt och är grunden i vår verksamhetsplan.</a:t>
            </a:r>
            <a:endParaRPr/>
          </a:p>
          <a:p>
            <a:pPr indent="0" lvl="0" marL="114300" rtl="0" algn="l">
              <a:lnSpc>
                <a:spcPct val="90000"/>
              </a:lnSpc>
              <a:spcBef>
                <a:spcPts val="800"/>
              </a:spcBef>
              <a:spcAft>
                <a:spcPts val="0"/>
              </a:spcAft>
              <a:buSzPct val="39215"/>
              <a:buNone/>
            </a:pPr>
            <a:r>
              <a:t/>
            </a:r>
            <a:endParaRPr sz="5400"/>
          </a:p>
          <a:p>
            <a:pPr indent="0" lvl="0" marL="114300" rtl="0" algn="l">
              <a:lnSpc>
                <a:spcPct val="90000"/>
              </a:lnSpc>
              <a:spcBef>
                <a:spcPts val="800"/>
              </a:spcBef>
              <a:spcAft>
                <a:spcPts val="0"/>
              </a:spcAft>
              <a:buSzPct val="52941"/>
              <a:buNone/>
            </a:pPr>
            <a:r>
              <a:rPr b="0" i="0" lang="sv-SE" sz="4000" u="none" strike="noStrike">
                <a:solidFill>
                  <a:srgbClr val="000000"/>
                </a:solidFill>
                <a:latin typeface="Calibri"/>
                <a:ea typeface="Calibri"/>
                <a:cs typeface="Calibri"/>
                <a:sym typeface="Calibri"/>
              </a:rPr>
              <a:t>Vi såg att om styrelsen och kommittéerna inte har en bra grund att stå på, är risken stor att NSBGF “rasar” igen och att utsedda representanter inte har kraft att vara kvar i sin roll och de samverkans fördelar som föreningar har genom samarbetet i distriktet går förlorat. </a:t>
            </a:r>
            <a:endParaRPr/>
          </a:p>
          <a:p>
            <a:pPr indent="0" lvl="0" marL="114300" rtl="0" algn="l">
              <a:lnSpc>
                <a:spcPct val="90000"/>
              </a:lnSpc>
              <a:spcBef>
                <a:spcPts val="800"/>
              </a:spcBef>
              <a:spcAft>
                <a:spcPts val="0"/>
              </a:spcAft>
              <a:buSzPct val="52941"/>
              <a:buNone/>
            </a:pPr>
            <a:r>
              <a:t/>
            </a:r>
            <a:endParaRPr b="0" i="0" sz="4000" u="none" strike="noStrike">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52941"/>
              <a:buNone/>
            </a:pPr>
            <a:r>
              <a:t/>
            </a:r>
            <a:endParaRPr b="0" i="0" sz="4000" u="none" strike="noStrike">
              <a:solidFill>
                <a:srgbClr val="000000"/>
              </a:solidFill>
              <a:latin typeface="Calibri"/>
              <a:ea typeface="Calibri"/>
              <a:cs typeface="Calibri"/>
              <a:sym typeface="Calibri"/>
            </a:endParaRPr>
          </a:p>
          <a:p>
            <a:pPr indent="0" lvl="0" marL="114300" rtl="0" algn="l">
              <a:lnSpc>
                <a:spcPct val="90000"/>
              </a:lnSpc>
              <a:spcBef>
                <a:spcPts val="1800"/>
              </a:spcBef>
              <a:spcAft>
                <a:spcPts val="0"/>
              </a:spcAft>
              <a:buSzPct val="75630"/>
              <a:buNone/>
            </a:pPr>
            <a:r>
              <a:t/>
            </a:r>
            <a:endParaRPr/>
          </a:p>
        </p:txBody>
      </p:sp>
      <p:pic>
        <p:nvPicPr>
          <p:cNvPr id="150" name="Google Shape;150;p22"/>
          <p:cNvPicPr preferRelativeResize="0"/>
          <p:nvPr/>
        </p:nvPicPr>
        <p:blipFill rotWithShape="1">
          <a:blip r:embed="rId3">
            <a:alphaModFix/>
          </a:blip>
          <a:srcRect b="0" l="0" r="0" t="0"/>
          <a:stretch/>
        </p:blipFill>
        <p:spPr>
          <a:xfrm>
            <a:off x="10596839" y="61911"/>
            <a:ext cx="1231066" cy="12382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1228237cf29_0_0"/>
          <p:cNvSpPr txBox="1"/>
          <p:nvPr>
            <p:ph idx="1" type="body"/>
          </p:nvPr>
        </p:nvSpPr>
        <p:spPr>
          <a:xfrm>
            <a:off x="733647" y="260999"/>
            <a:ext cx="10620153" cy="1238251"/>
          </a:xfrm>
          <a:prstGeom prst="rect">
            <a:avLst/>
          </a:prstGeom>
          <a:noFill/>
          <a:ln>
            <a:noFill/>
          </a:ln>
        </p:spPr>
        <p:txBody>
          <a:bodyPr anchorCtr="0" anchor="t" bIns="45700" lIns="91425" spcFirstLastPara="1" rIns="91425" wrap="square" tIns="45700">
            <a:normAutofit fontScale="40000" lnSpcReduction="20000"/>
          </a:bodyPr>
          <a:lstStyle/>
          <a:p>
            <a:pPr indent="0" lvl="0" marL="228600" rtl="0" algn="l">
              <a:lnSpc>
                <a:spcPct val="90000"/>
              </a:lnSpc>
              <a:spcBef>
                <a:spcPts val="1000"/>
              </a:spcBef>
              <a:spcAft>
                <a:spcPts val="0"/>
              </a:spcAft>
              <a:buSzPct val="56250"/>
              <a:buNone/>
            </a:pPr>
            <a:r>
              <a:rPr lang="sv-SE" sz="8000"/>
              <a:t>Förutsättningar för verksamhet och fungerande distrikt.</a:t>
            </a:r>
            <a:r>
              <a:rPr lang="sv-SE" sz="4500"/>
              <a:t> </a:t>
            </a:r>
            <a:endParaRPr/>
          </a:p>
          <a:p>
            <a:pPr indent="0" lvl="0" marL="228600" rtl="0" algn="l">
              <a:lnSpc>
                <a:spcPct val="90000"/>
              </a:lnSpc>
              <a:spcBef>
                <a:spcPts val="1000"/>
              </a:spcBef>
              <a:spcAft>
                <a:spcPts val="0"/>
              </a:spcAft>
              <a:buSzPct val="155172"/>
              <a:buNone/>
            </a:pPr>
            <a:r>
              <a:rPr lang="sv-SE" sz="2900"/>
              <a:t>Ett resultat från konferens i Skellefteå 2021 (se ven verksamhetsplan)</a:t>
            </a:r>
            <a:endParaRPr/>
          </a:p>
          <a:p>
            <a:pPr indent="0" lvl="0" marL="228600" rtl="0" algn="l">
              <a:lnSpc>
                <a:spcPct val="90000"/>
              </a:lnSpc>
              <a:spcBef>
                <a:spcPts val="1000"/>
              </a:spcBef>
              <a:spcAft>
                <a:spcPts val="0"/>
              </a:spcAft>
              <a:buSzPct val="160714"/>
              <a:buNone/>
            </a:pPr>
            <a:r>
              <a:t/>
            </a:r>
            <a:endParaRPr/>
          </a:p>
        </p:txBody>
      </p:sp>
      <p:pic>
        <p:nvPicPr>
          <p:cNvPr id="156" name="Google Shape;156;g1228237cf29_0_0"/>
          <p:cNvPicPr preferRelativeResize="0"/>
          <p:nvPr/>
        </p:nvPicPr>
        <p:blipFill rotWithShape="1">
          <a:blip r:embed="rId3">
            <a:alphaModFix/>
          </a:blip>
          <a:srcRect b="0" l="0" r="0" t="0"/>
          <a:stretch/>
        </p:blipFill>
        <p:spPr>
          <a:xfrm>
            <a:off x="10404742" y="134659"/>
            <a:ext cx="1231066" cy="1238251"/>
          </a:xfrm>
          <a:prstGeom prst="rect">
            <a:avLst/>
          </a:prstGeom>
          <a:noFill/>
          <a:ln>
            <a:noFill/>
          </a:ln>
        </p:spPr>
      </p:pic>
      <p:pic>
        <p:nvPicPr>
          <p:cNvPr id="157" name="Google Shape;157;g1228237cf29_0_0"/>
          <p:cNvPicPr preferRelativeResize="0"/>
          <p:nvPr/>
        </p:nvPicPr>
        <p:blipFill rotWithShape="1">
          <a:blip r:embed="rId4">
            <a:alphaModFix/>
          </a:blip>
          <a:srcRect b="0" l="0" r="0" t="0"/>
          <a:stretch/>
        </p:blipFill>
        <p:spPr>
          <a:xfrm>
            <a:off x="1975031" y="1372910"/>
            <a:ext cx="7583687" cy="5053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3"/>
          <p:cNvPicPr preferRelativeResize="0"/>
          <p:nvPr/>
        </p:nvPicPr>
        <p:blipFill rotWithShape="1">
          <a:blip r:embed="rId3">
            <a:alphaModFix/>
          </a:blip>
          <a:srcRect b="0" l="0" r="0" t="0"/>
          <a:stretch/>
        </p:blipFill>
        <p:spPr>
          <a:xfrm>
            <a:off x="9990783" y="427332"/>
            <a:ext cx="1231066" cy="1238251"/>
          </a:xfrm>
          <a:prstGeom prst="rect">
            <a:avLst/>
          </a:prstGeom>
          <a:noFill/>
          <a:ln>
            <a:noFill/>
          </a:ln>
        </p:spPr>
      </p:pic>
      <p:pic>
        <p:nvPicPr>
          <p:cNvPr id="163" name="Google Shape;163;p23"/>
          <p:cNvPicPr preferRelativeResize="0"/>
          <p:nvPr/>
        </p:nvPicPr>
        <p:blipFill rotWithShape="1">
          <a:blip r:embed="rId4">
            <a:alphaModFix/>
          </a:blip>
          <a:srcRect b="0" l="0" r="0" t="0"/>
          <a:stretch/>
        </p:blipFill>
        <p:spPr>
          <a:xfrm>
            <a:off x="8565445" y="3690254"/>
            <a:ext cx="2788355" cy="1816858"/>
          </a:xfrm>
          <a:prstGeom prst="rect">
            <a:avLst/>
          </a:prstGeom>
          <a:noFill/>
          <a:ln>
            <a:noFill/>
          </a:ln>
        </p:spPr>
      </p:pic>
      <p:sp>
        <p:nvSpPr>
          <p:cNvPr id="164" name="Google Shape;164;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Förutsättningar för existens</a:t>
            </a:r>
            <a:endParaRPr/>
          </a:p>
        </p:txBody>
      </p:sp>
      <p:sp>
        <p:nvSpPr>
          <p:cNvPr id="165" name="Google Shape;165;p23"/>
          <p:cNvSpPr txBox="1"/>
          <p:nvPr>
            <p:ph idx="1" type="body"/>
          </p:nvPr>
        </p:nvSpPr>
        <p:spPr>
          <a:xfrm>
            <a:off x="838200" y="1825624"/>
            <a:ext cx="10825716" cy="4605043"/>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0"/>
              </a:spcBef>
              <a:spcAft>
                <a:spcPts val="0"/>
              </a:spcAft>
              <a:buSzPts val="1800"/>
              <a:buNone/>
            </a:pPr>
            <a:r>
              <a:rPr b="0" i="0" lang="sv-SE" u="none" strike="noStrike">
                <a:solidFill>
                  <a:srgbClr val="000000"/>
                </a:solidFill>
                <a:latin typeface="Calibri"/>
                <a:ea typeface="Calibri"/>
                <a:cs typeface="Calibri"/>
                <a:sym typeface="Calibri"/>
              </a:rPr>
              <a:t>Att föreningarnas representanter har</a:t>
            </a:r>
            <a:endParaRPr/>
          </a:p>
          <a:p>
            <a:pPr indent="0" lvl="0" marL="114300" rtl="0" algn="l">
              <a:lnSpc>
                <a:spcPct val="90000"/>
              </a:lnSpc>
              <a:spcBef>
                <a:spcPts val="0"/>
              </a:spcBef>
              <a:spcAft>
                <a:spcPts val="0"/>
              </a:spcAft>
              <a:buSzPts val="1800"/>
              <a:buNone/>
            </a:pPr>
            <a:r>
              <a:rPr b="0" i="0" lang="sv-SE" u="none" strike="noStrike">
                <a:solidFill>
                  <a:srgbClr val="000000"/>
                </a:solidFill>
                <a:latin typeface="Calibri"/>
                <a:ea typeface="Calibri"/>
                <a:cs typeface="Calibri"/>
                <a:sym typeface="Calibri"/>
              </a:rPr>
              <a:t>- genuint engagemang</a:t>
            </a:r>
            <a:endParaRPr/>
          </a:p>
          <a:p>
            <a:pPr indent="0" lvl="0" marL="114300" rtl="0" algn="l">
              <a:lnSpc>
                <a:spcPct val="90000"/>
              </a:lnSpc>
              <a:spcBef>
                <a:spcPts val="0"/>
              </a:spcBef>
              <a:spcAft>
                <a:spcPts val="0"/>
              </a:spcAft>
              <a:buSzPts val="1800"/>
              <a:buNone/>
            </a:pPr>
            <a:r>
              <a:rPr lang="sv-SE">
                <a:solidFill>
                  <a:srgbClr val="000000"/>
                </a:solidFill>
                <a:latin typeface="Calibri"/>
                <a:ea typeface="Calibri"/>
                <a:cs typeface="Calibri"/>
                <a:sym typeface="Calibri"/>
              </a:rPr>
              <a:t>- </a:t>
            </a:r>
            <a:r>
              <a:rPr b="0" i="0" lang="sv-SE" u="none" strike="noStrike">
                <a:solidFill>
                  <a:srgbClr val="000000"/>
                </a:solidFill>
                <a:latin typeface="Calibri"/>
                <a:ea typeface="Calibri"/>
                <a:cs typeface="Calibri"/>
                <a:sym typeface="Calibri"/>
              </a:rPr>
              <a:t>mandat från sin styrelse</a:t>
            </a:r>
            <a:endParaRPr/>
          </a:p>
          <a:p>
            <a:pPr indent="0" lvl="0" marL="114300" rtl="0" algn="l">
              <a:lnSpc>
                <a:spcPct val="90000"/>
              </a:lnSpc>
              <a:spcBef>
                <a:spcPts val="0"/>
              </a:spcBef>
              <a:spcAft>
                <a:spcPts val="0"/>
              </a:spcAft>
              <a:buSzPts val="1800"/>
              <a:buNone/>
            </a:pPr>
            <a:r>
              <a:rPr lang="sv-SE">
                <a:solidFill>
                  <a:srgbClr val="000000"/>
                </a:solidFill>
                <a:latin typeface="Calibri"/>
                <a:ea typeface="Calibri"/>
                <a:cs typeface="Calibri"/>
                <a:sym typeface="Calibri"/>
              </a:rPr>
              <a:t>- tid </a:t>
            </a:r>
            <a:r>
              <a:rPr b="0" i="0" lang="sv-SE" u="none" strike="noStrike">
                <a:solidFill>
                  <a:srgbClr val="000000"/>
                </a:solidFill>
                <a:latin typeface="Calibri"/>
                <a:ea typeface="Calibri"/>
                <a:cs typeface="Calibri"/>
                <a:sym typeface="Calibri"/>
              </a:rPr>
              <a:t>att avsätta</a:t>
            </a:r>
            <a:endParaRPr/>
          </a:p>
          <a:p>
            <a:pPr indent="0" lvl="0" marL="114300" rtl="0" algn="l">
              <a:lnSpc>
                <a:spcPct val="90000"/>
              </a:lnSpc>
              <a:spcBef>
                <a:spcPts val="0"/>
              </a:spcBef>
              <a:spcAft>
                <a:spcPts val="0"/>
              </a:spcAft>
              <a:buSzPts val="1800"/>
              <a:buNone/>
            </a:pPr>
            <a:r>
              <a:rPr lang="sv-SE">
                <a:solidFill>
                  <a:srgbClr val="000000"/>
                </a:solidFill>
                <a:latin typeface="Calibri"/>
                <a:ea typeface="Calibri"/>
                <a:cs typeface="Calibri"/>
                <a:sym typeface="Calibri"/>
              </a:rPr>
              <a:t>- möjlighet att delta i ett fysiskt möte per år för att gynna bra relationer och få mer gjort. </a:t>
            </a:r>
            <a:endParaRPr/>
          </a:p>
          <a:p>
            <a:pPr indent="0" lvl="0" marL="114300" rtl="0" algn="l">
              <a:lnSpc>
                <a:spcPct val="90000"/>
              </a:lnSpc>
              <a:spcBef>
                <a:spcPts val="0"/>
              </a:spcBef>
              <a:spcAft>
                <a:spcPts val="0"/>
              </a:spcAft>
              <a:buSzPts val="1800"/>
              <a:buNone/>
            </a:pPr>
            <a:r>
              <a:t/>
            </a:r>
            <a:endParaRPr b="0" i="0" u="none" strike="noStrike">
              <a:solidFill>
                <a:srgbClr val="000000"/>
              </a:solidFill>
              <a:latin typeface="Calibri"/>
              <a:ea typeface="Calibri"/>
              <a:cs typeface="Calibri"/>
              <a:sym typeface="Calibri"/>
            </a:endParaRPr>
          </a:p>
          <a:p>
            <a:pPr indent="0" lvl="0" marL="114300" rtl="0" algn="l">
              <a:lnSpc>
                <a:spcPct val="90000"/>
              </a:lnSpc>
              <a:spcBef>
                <a:spcPts val="0"/>
              </a:spcBef>
              <a:spcAft>
                <a:spcPts val="0"/>
              </a:spcAft>
              <a:buSzPts val="1800"/>
              <a:buNone/>
            </a:pPr>
            <a:r>
              <a:rPr lang="sv-SE">
                <a:solidFill>
                  <a:srgbClr val="000000"/>
                </a:solidFill>
                <a:latin typeface="Calibri"/>
                <a:ea typeface="Calibri"/>
                <a:cs typeface="Calibri"/>
                <a:sym typeface="Calibri"/>
              </a:rPr>
              <a:t>Att det finns regelverk</a:t>
            </a:r>
            <a:endParaRPr/>
          </a:p>
          <a:p>
            <a:pPr indent="0" lvl="0" marL="114300" rtl="0" algn="l">
              <a:lnSpc>
                <a:spcPct val="90000"/>
              </a:lnSpc>
              <a:spcBef>
                <a:spcPts val="0"/>
              </a:spcBef>
              <a:spcAft>
                <a:spcPts val="0"/>
              </a:spcAft>
              <a:buSzPts val="1800"/>
              <a:buNone/>
            </a:pPr>
            <a:r>
              <a:rPr b="0" i="0" lang="sv-SE" u="none" strike="noStrike">
                <a:solidFill>
                  <a:srgbClr val="000000"/>
                </a:solidFill>
                <a:latin typeface="Calibri"/>
                <a:ea typeface="Calibri"/>
                <a:cs typeface="Calibri"/>
                <a:sym typeface="Calibri"/>
              </a:rPr>
              <a:t>-  så att alla berörda vet vad som gäller och slipper </a:t>
            </a:r>
            <a:endParaRPr/>
          </a:p>
          <a:p>
            <a:pPr indent="0" lvl="0" marL="114300" rtl="0" algn="l">
              <a:lnSpc>
                <a:spcPct val="90000"/>
              </a:lnSpc>
              <a:spcBef>
                <a:spcPts val="0"/>
              </a:spcBef>
              <a:spcAft>
                <a:spcPts val="0"/>
              </a:spcAft>
              <a:buSzPts val="1800"/>
              <a:buNone/>
            </a:pPr>
            <a:r>
              <a:rPr lang="sv-SE">
                <a:solidFill>
                  <a:srgbClr val="000000"/>
                </a:solidFill>
                <a:latin typeface="Calibri"/>
                <a:ea typeface="Calibri"/>
                <a:cs typeface="Calibri"/>
                <a:sym typeface="Calibri"/>
              </a:rPr>
              <a:t>   </a:t>
            </a:r>
            <a:r>
              <a:rPr b="0" i="0" lang="sv-SE" u="none" strike="noStrike">
                <a:solidFill>
                  <a:srgbClr val="000000"/>
                </a:solidFill>
                <a:latin typeface="Calibri"/>
                <a:ea typeface="Calibri"/>
                <a:cs typeface="Calibri"/>
                <a:sym typeface="Calibri"/>
              </a:rPr>
              <a:t>uppfinna hjulet varje gång</a:t>
            </a:r>
            <a:endParaRPr/>
          </a:p>
          <a:p>
            <a:pPr indent="0" lvl="0" marL="114300" rtl="0" algn="l">
              <a:lnSpc>
                <a:spcPct val="90000"/>
              </a:lnSpc>
              <a:spcBef>
                <a:spcPts val="0"/>
              </a:spcBef>
              <a:spcAft>
                <a:spcPts val="0"/>
              </a:spcAft>
              <a:buSzPts val="1800"/>
              <a:buNone/>
            </a:pPr>
            <a:r>
              <a:rPr lang="sv-SE">
                <a:solidFill>
                  <a:srgbClr val="000000"/>
                </a:solidFill>
                <a:latin typeface="Calibri"/>
                <a:ea typeface="Calibri"/>
                <a:cs typeface="Calibri"/>
                <a:sym typeface="Calibri"/>
              </a:rPr>
              <a:t>-  för att </a:t>
            </a:r>
            <a:r>
              <a:rPr b="0" i="0" lang="sv-SE" u="none" strike="noStrike">
                <a:solidFill>
                  <a:srgbClr val="000000"/>
                </a:solidFill>
                <a:latin typeface="Calibri"/>
                <a:ea typeface="Calibri"/>
                <a:cs typeface="Calibri"/>
                <a:sym typeface="Calibri"/>
              </a:rPr>
              <a:t>minska risk för konflikter, som annars kan ta mycket kraft.</a:t>
            </a:r>
            <a:endParaRPr/>
          </a:p>
          <a:p>
            <a:pPr indent="-228600" lvl="0" marL="457200" rtl="0" algn="l">
              <a:lnSpc>
                <a:spcPct val="90000"/>
              </a:lnSpc>
              <a:spcBef>
                <a:spcPts val="1000"/>
              </a:spcBef>
              <a:spcAft>
                <a:spcPts val="0"/>
              </a:spcAft>
              <a:buClr>
                <a:schemeClr val="dk1"/>
              </a:buClr>
              <a:buSzPts val="18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4"/>
          <p:cNvPicPr preferRelativeResize="0"/>
          <p:nvPr/>
        </p:nvPicPr>
        <p:blipFill rotWithShape="1">
          <a:blip r:embed="rId3">
            <a:alphaModFix/>
          </a:blip>
          <a:srcRect b="0" l="0" r="0" t="0"/>
          <a:stretch/>
        </p:blipFill>
        <p:spPr>
          <a:xfrm>
            <a:off x="9990783" y="427332"/>
            <a:ext cx="1231066" cy="1238251"/>
          </a:xfrm>
          <a:prstGeom prst="rect">
            <a:avLst/>
          </a:prstGeom>
          <a:noFill/>
          <a:ln>
            <a:noFill/>
          </a:ln>
        </p:spPr>
      </p:pic>
      <p:pic>
        <p:nvPicPr>
          <p:cNvPr id="171" name="Google Shape;171;p24"/>
          <p:cNvPicPr preferRelativeResize="0"/>
          <p:nvPr/>
        </p:nvPicPr>
        <p:blipFill rotWithShape="1">
          <a:blip r:embed="rId4">
            <a:alphaModFix/>
          </a:blip>
          <a:srcRect b="0" l="0" r="0" t="0"/>
          <a:stretch/>
        </p:blipFill>
        <p:spPr>
          <a:xfrm>
            <a:off x="9065176" y="4774774"/>
            <a:ext cx="2788355" cy="1816858"/>
          </a:xfrm>
          <a:prstGeom prst="rect">
            <a:avLst/>
          </a:prstGeom>
          <a:noFill/>
          <a:ln>
            <a:noFill/>
          </a:ln>
        </p:spPr>
      </p:pic>
      <p:sp>
        <p:nvSpPr>
          <p:cNvPr id="172" name="Google Shape;172;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Förutsättningar för verksamhet</a:t>
            </a:r>
            <a:endParaRPr/>
          </a:p>
        </p:txBody>
      </p:sp>
      <p:sp>
        <p:nvSpPr>
          <p:cNvPr id="173" name="Google Shape;173;p24"/>
          <p:cNvSpPr txBox="1"/>
          <p:nvPr>
            <p:ph idx="1" type="body"/>
          </p:nvPr>
        </p:nvSpPr>
        <p:spPr>
          <a:xfrm>
            <a:off x="838201" y="1825624"/>
            <a:ext cx="9709298" cy="4766008"/>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0"/>
              </a:spcBef>
              <a:spcAft>
                <a:spcPts val="0"/>
              </a:spcAft>
              <a:buSzPts val="1800"/>
              <a:buNone/>
            </a:pPr>
            <a:r>
              <a:rPr lang="sv-SE" sz="3200">
                <a:solidFill>
                  <a:srgbClr val="000000"/>
                </a:solidFill>
                <a:latin typeface="Calibri"/>
                <a:ea typeface="Calibri"/>
                <a:cs typeface="Calibri"/>
                <a:sym typeface="Calibri"/>
              </a:rPr>
              <a:t>En god ekonomi, som genererar så lite administration som möjligt</a:t>
            </a:r>
            <a:endParaRPr/>
          </a:p>
          <a:p>
            <a:pPr indent="0" lvl="0" marL="228600" rtl="0" algn="l">
              <a:lnSpc>
                <a:spcPct val="90000"/>
              </a:lnSpc>
              <a:spcBef>
                <a:spcPts val="1800"/>
              </a:spcBef>
              <a:spcAft>
                <a:spcPts val="0"/>
              </a:spcAft>
              <a:buSzPts val="1800"/>
              <a:buNone/>
            </a:pPr>
            <a:r>
              <a:rPr b="1" lang="sv-SE" sz="1800"/>
              <a:t>EKONOMISKA STYRPRINCIPER NSBGF</a:t>
            </a:r>
            <a:endParaRPr sz="1800"/>
          </a:p>
          <a:p>
            <a:pPr indent="-215265" lvl="0" marL="228600" rtl="0" algn="l">
              <a:lnSpc>
                <a:spcPct val="90000"/>
              </a:lnSpc>
              <a:spcBef>
                <a:spcPts val="1000"/>
              </a:spcBef>
              <a:spcAft>
                <a:spcPts val="0"/>
              </a:spcAft>
              <a:buClr>
                <a:schemeClr val="dk1"/>
              </a:buClr>
              <a:buSzPts val="1800"/>
              <a:buFont typeface="Calibri"/>
              <a:buChar char="-"/>
            </a:pPr>
            <a:r>
              <a:rPr lang="sv-SE" sz="1800"/>
              <a:t>Om inte alla pengar förbrukas, är styrelsens förslag att att överstigande belopp, sparas undan, så att NSBGF  har minst två årsbudgetar att förfoga över. Efter det kan man välja att sänka medlemsavgifterna.</a:t>
            </a:r>
            <a:endParaRPr/>
          </a:p>
          <a:p>
            <a:pPr indent="-156527" lvl="0" marL="228600" rtl="0" algn="l">
              <a:lnSpc>
                <a:spcPct val="90000"/>
              </a:lnSpc>
              <a:spcBef>
                <a:spcPts val="1000"/>
              </a:spcBef>
              <a:spcAft>
                <a:spcPts val="0"/>
              </a:spcAft>
              <a:buSzPts val="1157"/>
              <a:buChar char="-"/>
            </a:pPr>
            <a:r>
              <a:rPr lang="sv-SE" sz="1800"/>
              <a:t>Om styrelsen under verksamhetsåret räknar med att få ett negativ utfall jämfört med beslutad budget, skall klubbarna meddelas via sin representant. Det gäller i de fall budgetavvikelsen beräknas vara 25% över budget och styrelsen ska även ta fram förslag till åtgärd.</a:t>
            </a:r>
            <a:endParaRPr/>
          </a:p>
          <a:p>
            <a:pPr indent="-156526" lvl="0" marL="228600" rtl="0" algn="l">
              <a:lnSpc>
                <a:spcPct val="90000"/>
              </a:lnSpc>
              <a:spcBef>
                <a:spcPts val="1000"/>
              </a:spcBef>
              <a:spcAft>
                <a:spcPts val="0"/>
              </a:spcAft>
              <a:buSzPts val="1157"/>
              <a:buChar char="-"/>
            </a:pPr>
            <a:r>
              <a:rPr lang="sv-SE" sz="1800"/>
              <a:t>Om NSBGF inför kommande år, behöver mer pengar, hanteras det främst via  förändrade medlemsavgifter. I krissituation kan även styrelsen ta kontakt med klubbarna, för ev. bidrag, men detta generera ofta onödig administration.		</a:t>
            </a:r>
            <a:endParaRPr/>
          </a:p>
          <a:p>
            <a:pPr indent="0" lvl="0" marL="114300" rtl="0" algn="l">
              <a:lnSpc>
                <a:spcPct val="90000"/>
              </a:lnSpc>
              <a:spcBef>
                <a:spcPts val="0"/>
              </a:spcBef>
              <a:spcAft>
                <a:spcPts val="800"/>
              </a:spcAft>
              <a:buSzPts val="1800"/>
              <a:buNone/>
            </a:pPr>
            <a:r>
              <a:t/>
            </a:r>
            <a:endParaRPr b="0" i="0" sz="1800" u="none" strike="noStrik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3"/>
          <p:cNvPicPr preferRelativeResize="0"/>
          <p:nvPr/>
        </p:nvPicPr>
        <p:blipFill rotWithShape="1">
          <a:blip r:embed="rId3">
            <a:alphaModFix/>
          </a:blip>
          <a:srcRect b="0" l="0" r="0" t="0"/>
          <a:stretch/>
        </p:blipFill>
        <p:spPr>
          <a:xfrm>
            <a:off x="10400685" y="144650"/>
            <a:ext cx="1231065" cy="1238250"/>
          </a:xfrm>
          <a:prstGeom prst="rect">
            <a:avLst/>
          </a:prstGeom>
          <a:noFill/>
          <a:ln>
            <a:noFill/>
          </a:ln>
        </p:spPr>
      </p:pic>
      <p:graphicFrame>
        <p:nvGraphicFramePr>
          <p:cNvPr id="179" name="Google Shape;179;p3"/>
          <p:cNvGraphicFramePr/>
          <p:nvPr/>
        </p:nvGraphicFramePr>
        <p:xfrm>
          <a:off x="560252" y="2661984"/>
          <a:ext cx="3000000" cy="3000000"/>
        </p:xfrm>
        <a:graphic>
          <a:graphicData uri="http://schemas.openxmlformats.org/drawingml/2006/table">
            <a:tbl>
              <a:tblPr bandRow="1" firstRow="1">
                <a:noFill/>
                <a:tableStyleId>{140DE630-F0F9-435B-AC49-1A8705A01F9A}</a:tableStyleId>
              </a:tblPr>
              <a:tblGrid>
                <a:gridCol w="1554975"/>
                <a:gridCol w="1255300"/>
                <a:gridCol w="1854625"/>
              </a:tblGrid>
              <a:tr h="600675">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ANTAL MEDLEMMAR</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TIDIGARE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FROM 2022</a:t>
                      </a:r>
                      <a:endParaRPr sz="1400" u="none" cap="none" strike="noStrike"/>
                    </a:p>
                  </a:txBody>
                  <a:tcPr marT="45725" marB="45725" marR="91450" marL="91450"/>
                </a:tc>
              </a:tr>
              <a:tr h="348025">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1-25</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500kr</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1 000kr</a:t>
                      </a:r>
                      <a:endParaRPr sz="1400" u="none" cap="none" strike="noStrike"/>
                    </a:p>
                  </a:txBody>
                  <a:tcPr marT="45725" marB="45725" marR="91450" marL="91450"/>
                </a:tc>
              </a:tr>
              <a:tr h="348025">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26-50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1 000kr</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2 000kr</a:t>
                      </a:r>
                      <a:endParaRPr sz="1400" u="none" cap="none" strike="noStrike"/>
                    </a:p>
                  </a:txBody>
                  <a:tcPr marT="45725" marB="45725" marR="91450" marL="91450"/>
                </a:tc>
              </a:tr>
              <a:tr h="348025">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51-75</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2 000kr</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4 000kr</a:t>
                      </a:r>
                      <a:endParaRPr sz="1400" u="none" cap="none" strike="noStrike"/>
                    </a:p>
                  </a:txBody>
                  <a:tcPr marT="45725" marB="45725" marR="91450" marL="91450"/>
                </a:tc>
              </a:tr>
              <a:tr h="348025">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76-100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3 000kr</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6 000kr</a:t>
                      </a:r>
                      <a:endParaRPr sz="1400" u="none" cap="none" strike="noStrike"/>
                    </a:p>
                  </a:txBody>
                  <a:tcPr marT="45725" marB="45725" marR="91450" marL="91450"/>
                </a:tc>
              </a:tr>
              <a:tr h="348025">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101-250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4 000kr</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8 000kr</a:t>
                      </a:r>
                      <a:endParaRPr sz="1400" u="none" cap="none" strike="noStrike"/>
                    </a:p>
                  </a:txBody>
                  <a:tcPr marT="45725" marB="45725" marR="91450" marL="91450"/>
                </a:tc>
              </a:tr>
              <a:tr h="348025">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251 =&gt;</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Ny (5000)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sv-SE" sz="1800" u="none" cap="none" strike="noStrike"/>
                        <a:t>10 000kr</a:t>
                      </a:r>
                      <a:endParaRPr sz="1400" u="none" cap="none" strike="noStrike"/>
                    </a:p>
                  </a:txBody>
                  <a:tcPr marT="45725" marB="45725" marR="91450" marL="91450"/>
                </a:tc>
              </a:tr>
            </a:tbl>
          </a:graphicData>
        </a:graphic>
      </p:graphicFrame>
      <p:sp>
        <p:nvSpPr>
          <p:cNvPr id="180" name="Google Shape;180;p3"/>
          <p:cNvSpPr txBox="1"/>
          <p:nvPr/>
        </p:nvSpPr>
        <p:spPr>
          <a:xfrm>
            <a:off x="560250" y="921200"/>
            <a:ext cx="7677000" cy="55396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sv-SE" sz="2400" u="none" cap="none" strike="noStrike">
                <a:solidFill>
                  <a:srgbClr val="000000"/>
                </a:solidFill>
                <a:latin typeface="Calibri"/>
                <a:ea typeface="Calibri"/>
                <a:cs typeface="Calibri"/>
                <a:sym typeface="Calibri"/>
              </a:rPr>
              <a:t>MEDLEMSAVGIFTER VERSKSAMHETSÅR 2022-2023</a:t>
            </a:r>
            <a:endParaRPr b="1" i="0" sz="2400" u="none" cap="none" strike="noStrike">
              <a:solidFill>
                <a:srgbClr val="000000"/>
              </a:solidFill>
              <a:latin typeface="Calibri"/>
              <a:ea typeface="Calibri"/>
              <a:cs typeface="Calibri"/>
              <a:sym typeface="Calibri"/>
            </a:endParaRPr>
          </a:p>
        </p:txBody>
      </p:sp>
      <p:sp>
        <p:nvSpPr>
          <p:cNvPr id="181" name="Google Shape;181;p3"/>
          <p:cNvSpPr txBox="1"/>
          <p:nvPr/>
        </p:nvSpPr>
        <p:spPr>
          <a:xfrm>
            <a:off x="5533976" y="2661984"/>
            <a:ext cx="6097772" cy="30880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Calibri"/>
                <a:ea typeface="Calibri"/>
                <a:cs typeface="Calibri"/>
                <a:sym typeface="Calibri"/>
              </a:rPr>
              <a:t>Medlemsavgifterna är således det som styr såväl NSBGF.s existens som eventuell verksamhet och alltså helt avgörande för framtidens NSBGF.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0" i="0" lang="sv-SE" sz="1400" u="none" cap="none" strike="noStrike">
                <a:solidFill>
                  <a:srgbClr val="000000"/>
                </a:solidFill>
                <a:latin typeface="Calibri"/>
                <a:ea typeface="Calibri"/>
                <a:cs typeface="Calibri"/>
                <a:sym typeface="Calibri"/>
              </a:rPr>
              <a:t>Den största intäktsposter är medlemsavgifterna, som för 2021/2022 var ca 30 000 kr/år, men ska vi få en fungerande styrelse med en fungerande verksamhet, blev det nära en fördubbling av avgiften. Med bar verksamhet kommer troligen mer att behövas.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0" i="0" lang="sv-SE" sz="1400" u="none" cap="none" strike="noStrike">
                <a:solidFill>
                  <a:srgbClr val="000000"/>
                </a:solidFill>
                <a:latin typeface="Calibri"/>
                <a:ea typeface="Calibri"/>
                <a:cs typeface="Calibri"/>
                <a:sym typeface="Calibri"/>
              </a:rPr>
              <a:t>Omsättningen i de flesta klubbar har ökat de senaste åren. Vi har uppskattat att medlemsavgiften tidigare motsvarade i snitt 0,5 % av omsättningen i klubbarna, nu något mer.</a:t>
            </a:r>
            <a:br>
              <a:rPr b="0" i="0" lang="sv-SE"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6"/>
          <p:cNvPicPr preferRelativeResize="0"/>
          <p:nvPr/>
        </p:nvPicPr>
        <p:blipFill rotWithShape="1">
          <a:blip r:embed="rId3">
            <a:alphaModFix/>
          </a:blip>
          <a:srcRect b="0" l="0" r="0" t="0"/>
          <a:stretch/>
        </p:blipFill>
        <p:spPr>
          <a:xfrm>
            <a:off x="10396522" y="360276"/>
            <a:ext cx="1231066" cy="1238251"/>
          </a:xfrm>
          <a:prstGeom prst="rect">
            <a:avLst/>
          </a:prstGeom>
          <a:noFill/>
          <a:ln>
            <a:noFill/>
          </a:ln>
        </p:spPr>
      </p:pic>
      <p:pic>
        <p:nvPicPr>
          <p:cNvPr id="187" name="Google Shape;187;p26"/>
          <p:cNvPicPr preferRelativeResize="0"/>
          <p:nvPr/>
        </p:nvPicPr>
        <p:blipFill rotWithShape="1">
          <a:blip r:embed="rId4">
            <a:alphaModFix/>
          </a:blip>
          <a:srcRect b="0" l="0" r="0" t="0"/>
          <a:stretch/>
        </p:blipFill>
        <p:spPr>
          <a:xfrm>
            <a:off x="10547498" y="5394408"/>
            <a:ext cx="1371599" cy="1325564"/>
          </a:xfrm>
          <a:prstGeom prst="rect">
            <a:avLst/>
          </a:prstGeom>
          <a:noFill/>
          <a:ln>
            <a:noFill/>
          </a:ln>
        </p:spPr>
      </p:pic>
      <p:sp>
        <p:nvSpPr>
          <p:cNvPr id="188" name="Google Shape;188;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Verksamhet – Vad vi vill satsa på!?</a:t>
            </a:r>
            <a:endParaRPr/>
          </a:p>
        </p:txBody>
      </p:sp>
      <p:sp>
        <p:nvSpPr>
          <p:cNvPr id="189" name="Google Shape;189;p26"/>
          <p:cNvSpPr txBox="1"/>
          <p:nvPr>
            <p:ph idx="1" type="body"/>
          </p:nvPr>
        </p:nvSpPr>
        <p:spPr>
          <a:xfrm>
            <a:off x="455428" y="1598527"/>
            <a:ext cx="11080897" cy="4894348"/>
          </a:xfrm>
          <a:prstGeom prst="rect">
            <a:avLst/>
          </a:prstGeom>
          <a:noFill/>
          <a:ln>
            <a:noFill/>
          </a:ln>
        </p:spPr>
        <p:txBody>
          <a:bodyPr anchorCtr="0" anchor="t" bIns="45700" lIns="91425" spcFirstLastPara="1" rIns="91425" wrap="square" tIns="45700">
            <a:normAutofit fontScale="70000" lnSpcReduction="20000"/>
          </a:bodyPr>
          <a:lstStyle/>
          <a:p>
            <a:pPr indent="-342900" lvl="0" marL="457200" rtl="0" algn="l">
              <a:lnSpc>
                <a:spcPct val="90000"/>
              </a:lnSpc>
              <a:spcBef>
                <a:spcPts val="0"/>
              </a:spcBef>
              <a:spcAft>
                <a:spcPts val="0"/>
              </a:spcAft>
              <a:buSzPct val="71428"/>
              <a:buChar char="•"/>
            </a:pPr>
            <a:r>
              <a:rPr b="1" i="0" lang="sv-SE" sz="3600" u="none" strike="noStrike">
                <a:solidFill>
                  <a:srgbClr val="000000"/>
                </a:solidFill>
                <a:latin typeface="Calibri"/>
                <a:ea typeface="Calibri"/>
                <a:cs typeface="Calibri"/>
                <a:sym typeface="Calibri"/>
              </a:rPr>
              <a:t>Aktiviteter så att fler ungdomar som stannar kvar i bangolfen</a:t>
            </a:r>
            <a:r>
              <a:rPr b="0" i="0" lang="sv-SE" sz="3600" u="none" strike="noStrike">
                <a:solidFill>
                  <a:srgbClr val="000000"/>
                </a:solidFill>
                <a:latin typeface="Calibri"/>
                <a:ea typeface="Calibri"/>
                <a:cs typeface="Calibri"/>
                <a:sym typeface="Calibri"/>
              </a:rPr>
              <a:t> genom att vi skapar bra mötesplatser utanför klubben tex läger, Snöflingan, DM och möjliggör utveckling och bra relationer för såväl våra ledare, ungdomar och deras föräldrar.</a:t>
            </a:r>
            <a:endParaRPr/>
          </a:p>
          <a:p>
            <a:pPr indent="0" lvl="0" marL="114300" rtl="0" algn="l">
              <a:lnSpc>
                <a:spcPct val="90000"/>
              </a:lnSpc>
              <a:spcBef>
                <a:spcPts val="800"/>
              </a:spcBef>
              <a:spcAft>
                <a:spcPts val="0"/>
              </a:spcAft>
              <a:buSzPct val="71428"/>
              <a:buNone/>
            </a:pPr>
            <a:r>
              <a:t/>
            </a:r>
            <a:endParaRPr b="0" i="0" sz="3600" u="none" strike="noStrike">
              <a:solidFill>
                <a:srgbClr val="000000"/>
              </a:solidFill>
              <a:latin typeface="Calibri"/>
              <a:ea typeface="Calibri"/>
              <a:cs typeface="Calibri"/>
              <a:sym typeface="Calibri"/>
            </a:endParaRPr>
          </a:p>
          <a:p>
            <a:pPr indent="-342900" lvl="0" marL="457200" rtl="0" algn="l">
              <a:lnSpc>
                <a:spcPct val="90000"/>
              </a:lnSpc>
              <a:spcBef>
                <a:spcPts val="800"/>
              </a:spcBef>
              <a:spcAft>
                <a:spcPts val="0"/>
              </a:spcAft>
              <a:buSzPct val="71428"/>
              <a:buChar char="•"/>
            </a:pPr>
            <a:r>
              <a:rPr b="1" i="0" lang="sv-SE" sz="3600" u="none" strike="noStrike">
                <a:solidFill>
                  <a:srgbClr val="000000"/>
                </a:solidFill>
                <a:latin typeface="Calibri"/>
                <a:ea typeface="Calibri"/>
                <a:cs typeface="Calibri"/>
                <a:sym typeface="Calibri"/>
              </a:rPr>
              <a:t>Aktiviteter så att fler kvinnor som stannar kvar i bangolfen</a:t>
            </a:r>
            <a:r>
              <a:rPr b="0" i="0" lang="sv-SE" sz="3600" u="none" strike="noStrike">
                <a:solidFill>
                  <a:srgbClr val="000000"/>
                </a:solidFill>
                <a:latin typeface="Calibri"/>
                <a:ea typeface="Calibri"/>
                <a:cs typeface="Calibri"/>
                <a:sym typeface="Calibri"/>
              </a:rPr>
              <a:t> genom att vi bidrar till att stärka kvinnorna och deras relationer sinsemellan och möjliggöra utveckling, då de är så få i varje klubb tex genom en damkommitté, deltagande i Tjejfemman, träningsläger eller annat som de själva kommer på.</a:t>
            </a:r>
            <a:endParaRPr/>
          </a:p>
          <a:p>
            <a:pPr indent="0" lvl="0" marL="114300" rtl="0" algn="l">
              <a:lnSpc>
                <a:spcPct val="90000"/>
              </a:lnSpc>
              <a:spcBef>
                <a:spcPts val="800"/>
              </a:spcBef>
              <a:spcAft>
                <a:spcPts val="0"/>
              </a:spcAft>
              <a:buSzPct val="71428"/>
              <a:buNone/>
            </a:pPr>
            <a:r>
              <a:t/>
            </a:r>
            <a:endParaRPr b="0" sz="3600"/>
          </a:p>
          <a:p>
            <a:pPr indent="-342900" lvl="0" marL="457200" rtl="0" algn="l">
              <a:lnSpc>
                <a:spcPct val="90000"/>
              </a:lnSpc>
              <a:spcBef>
                <a:spcPts val="800"/>
              </a:spcBef>
              <a:spcAft>
                <a:spcPts val="800"/>
              </a:spcAft>
              <a:buSzPct val="71428"/>
              <a:buChar char="•"/>
            </a:pPr>
            <a:r>
              <a:rPr b="1" i="0" lang="sv-SE" sz="3600" u="none" strike="noStrike">
                <a:solidFill>
                  <a:srgbClr val="000000"/>
                </a:solidFill>
                <a:latin typeface="Calibri"/>
                <a:ea typeface="Calibri"/>
                <a:cs typeface="Calibri"/>
                <a:sym typeface="Calibri"/>
              </a:rPr>
              <a:t>Aktiviteter så att nybörjare får det lättare att komma in i bangolfen</a:t>
            </a:r>
            <a:r>
              <a:rPr b="0" i="0" lang="sv-SE" sz="3600" u="none" strike="noStrike">
                <a:solidFill>
                  <a:srgbClr val="000000"/>
                </a:solidFill>
                <a:latin typeface="Calibri"/>
                <a:ea typeface="Calibri"/>
                <a:cs typeface="Calibri"/>
                <a:sym typeface="Calibri"/>
              </a:rPr>
              <a:t> genom att möjliggöra för föreningar, att använda informationen på vår hemsida, blir det lättare att introducera nya bangolfare </a:t>
            </a:r>
            <a:r>
              <a:rPr b="1" i="0" lang="sv-SE" sz="3600" u="none" strike="noStrike">
                <a:solidFill>
                  <a:srgbClr val="000000"/>
                </a:solidFill>
                <a:latin typeface="Calibri"/>
                <a:ea typeface="Calibri"/>
                <a:cs typeface="Calibri"/>
                <a:sym typeface="Calibri"/>
              </a:rPr>
              <a:t>och föräldrar </a:t>
            </a:r>
            <a:r>
              <a:rPr b="0" i="0" lang="sv-SE" sz="3600" u="none" strike="noStrike">
                <a:solidFill>
                  <a:srgbClr val="000000"/>
                </a:solidFill>
                <a:latin typeface="Calibri"/>
                <a:ea typeface="Calibri"/>
                <a:cs typeface="Calibri"/>
                <a:sym typeface="Calibri"/>
              </a:rPr>
              <a:t>då mycket riktar sig till nybörjare och föräldrar, som är nya inom sporten. På så vis behöver inte föreningarna skapa egen information.  Genom att på DM stärka föräldrarnas relationer och även uppmuntra de att prova på sporten.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7"/>
          <p:cNvPicPr preferRelativeResize="0"/>
          <p:nvPr/>
        </p:nvPicPr>
        <p:blipFill rotWithShape="1">
          <a:blip r:embed="rId3">
            <a:alphaModFix/>
          </a:blip>
          <a:srcRect b="0" l="0" r="0" t="0"/>
          <a:stretch/>
        </p:blipFill>
        <p:spPr>
          <a:xfrm>
            <a:off x="9990783" y="427332"/>
            <a:ext cx="1231066" cy="1238251"/>
          </a:xfrm>
          <a:prstGeom prst="rect">
            <a:avLst/>
          </a:prstGeom>
          <a:noFill/>
          <a:ln>
            <a:noFill/>
          </a:ln>
        </p:spPr>
      </p:pic>
      <p:sp>
        <p:nvSpPr>
          <p:cNvPr id="195" name="Google Shape;195;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Rekrytering – </a:t>
            </a:r>
            <a:r>
              <a:rPr lang="sv-SE" sz="4000"/>
              <a:t>diskussionsfrågor tas i grupp</a:t>
            </a:r>
            <a:endParaRPr/>
          </a:p>
        </p:txBody>
      </p:sp>
      <p:sp>
        <p:nvSpPr>
          <p:cNvPr id="196" name="Google Shape;196;p27"/>
          <p:cNvSpPr txBox="1"/>
          <p:nvPr>
            <p:ph idx="1" type="body"/>
          </p:nvPr>
        </p:nvSpPr>
        <p:spPr>
          <a:xfrm>
            <a:off x="838200" y="1727790"/>
            <a:ext cx="11080897" cy="4894348"/>
          </a:xfrm>
          <a:prstGeom prst="rect">
            <a:avLst/>
          </a:prstGeom>
          <a:noFill/>
          <a:ln>
            <a:noFill/>
          </a:ln>
        </p:spPr>
        <p:txBody>
          <a:bodyPr anchorCtr="0" anchor="t" bIns="45700" lIns="91425" spcFirstLastPara="1" rIns="91425" wrap="square" tIns="45700">
            <a:normAutofit fontScale="77500" lnSpcReduction="20000"/>
          </a:bodyPr>
          <a:lstStyle/>
          <a:p>
            <a:pPr indent="0" lvl="0" marL="114300" rtl="0" algn="l">
              <a:lnSpc>
                <a:spcPct val="90000"/>
              </a:lnSpc>
              <a:spcBef>
                <a:spcPts val="0"/>
              </a:spcBef>
              <a:spcAft>
                <a:spcPts val="0"/>
              </a:spcAft>
              <a:buSzPct val="52785"/>
              <a:buNone/>
            </a:pPr>
            <a:r>
              <a:rPr lang="sv-SE" sz="4400">
                <a:solidFill>
                  <a:srgbClr val="000000"/>
                </a:solidFill>
                <a:latin typeface="Calibri"/>
                <a:ea typeface="Calibri"/>
                <a:cs typeface="Calibri"/>
                <a:sym typeface="Calibri"/>
              </a:rPr>
              <a:t>1 &amp; 2 = Bikupa</a:t>
            </a:r>
            <a:endParaRPr/>
          </a:p>
          <a:p>
            <a:pPr indent="-742950" lvl="0" marL="857250" rtl="0" algn="l">
              <a:lnSpc>
                <a:spcPct val="90000"/>
              </a:lnSpc>
              <a:spcBef>
                <a:spcPts val="800"/>
              </a:spcBef>
              <a:spcAft>
                <a:spcPts val="0"/>
              </a:spcAft>
              <a:buSzPct val="52785"/>
              <a:buFont typeface="Arial"/>
              <a:buAutoNum type="arabicPeriod"/>
            </a:pPr>
            <a:r>
              <a:rPr lang="sv-SE" sz="4400">
                <a:solidFill>
                  <a:srgbClr val="000000"/>
                </a:solidFill>
                <a:latin typeface="Calibri"/>
                <a:ea typeface="Calibri"/>
                <a:cs typeface="Calibri"/>
                <a:sym typeface="Calibri"/>
              </a:rPr>
              <a:t>Bra exempel?</a:t>
            </a:r>
            <a:endParaRPr/>
          </a:p>
          <a:p>
            <a:pPr indent="-742950" lvl="0" marL="857250" rtl="0" algn="l">
              <a:lnSpc>
                <a:spcPct val="90000"/>
              </a:lnSpc>
              <a:spcBef>
                <a:spcPts val="800"/>
              </a:spcBef>
              <a:spcAft>
                <a:spcPts val="0"/>
              </a:spcAft>
              <a:buSzPct val="52785"/>
              <a:buFont typeface="Arial"/>
              <a:buAutoNum type="arabicPeriod"/>
            </a:pPr>
            <a:r>
              <a:rPr lang="sv-SE" sz="4400">
                <a:solidFill>
                  <a:srgbClr val="000000"/>
                </a:solidFill>
                <a:latin typeface="Calibri"/>
                <a:ea typeface="Calibri"/>
                <a:cs typeface="Calibri"/>
                <a:sym typeface="Calibri"/>
              </a:rPr>
              <a:t>Dåliga exempel ?</a:t>
            </a:r>
            <a:endParaRPr/>
          </a:p>
          <a:p>
            <a:pPr indent="0" lvl="0" marL="114300" rtl="0" algn="l">
              <a:lnSpc>
                <a:spcPct val="90000"/>
              </a:lnSpc>
              <a:spcBef>
                <a:spcPts val="800"/>
              </a:spcBef>
              <a:spcAft>
                <a:spcPts val="0"/>
              </a:spcAft>
              <a:buSzPct val="52785"/>
              <a:buNone/>
            </a:pPr>
            <a:r>
              <a:t/>
            </a:r>
            <a:endParaRPr sz="44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52785"/>
              <a:buNone/>
            </a:pPr>
            <a:r>
              <a:rPr lang="sv-SE" sz="4400">
                <a:solidFill>
                  <a:srgbClr val="000000"/>
                </a:solidFill>
                <a:latin typeface="Calibri"/>
                <a:ea typeface="Calibri"/>
                <a:cs typeface="Calibri"/>
                <a:sym typeface="Calibri"/>
              </a:rPr>
              <a:t>3 &amp; 4 = Tas i kommittén</a:t>
            </a:r>
            <a:endParaRPr/>
          </a:p>
          <a:p>
            <a:pPr indent="-742950" lvl="0" marL="857250" rtl="0" algn="l">
              <a:lnSpc>
                <a:spcPct val="90000"/>
              </a:lnSpc>
              <a:spcBef>
                <a:spcPts val="800"/>
              </a:spcBef>
              <a:spcAft>
                <a:spcPts val="0"/>
              </a:spcAft>
              <a:buSzPct val="52785"/>
              <a:buFont typeface="Arial"/>
              <a:buAutoNum type="arabicPeriod" startAt="3"/>
            </a:pPr>
            <a:r>
              <a:rPr lang="sv-SE" sz="4400">
                <a:solidFill>
                  <a:srgbClr val="000000"/>
                </a:solidFill>
                <a:latin typeface="Calibri"/>
                <a:ea typeface="Calibri"/>
                <a:cs typeface="Calibri"/>
                <a:sym typeface="Calibri"/>
              </a:rPr>
              <a:t>Vad skulle vi vilja göra/testa? Idéer?</a:t>
            </a:r>
            <a:endParaRPr/>
          </a:p>
          <a:p>
            <a:pPr indent="-742950" lvl="0" marL="857250" rtl="0" algn="l">
              <a:lnSpc>
                <a:spcPct val="90000"/>
              </a:lnSpc>
              <a:spcBef>
                <a:spcPts val="800"/>
              </a:spcBef>
              <a:spcAft>
                <a:spcPts val="0"/>
              </a:spcAft>
              <a:buSzPct val="52785"/>
              <a:buFont typeface="Arial"/>
              <a:buAutoNum type="arabicPeriod" startAt="3"/>
            </a:pPr>
            <a:r>
              <a:rPr lang="sv-SE" sz="4400">
                <a:solidFill>
                  <a:srgbClr val="000000"/>
                </a:solidFill>
                <a:latin typeface="Calibri"/>
                <a:ea typeface="Calibri"/>
                <a:cs typeface="Calibri"/>
                <a:sym typeface="Calibri"/>
              </a:rPr>
              <a:t>Vad är det som hindrar oss?</a:t>
            </a:r>
            <a:endParaRPr/>
          </a:p>
          <a:p>
            <a:pPr indent="-228600" lvl="0" marL="457200" rtl="0" algn="l">
              <a:lnSpc>
                <a:spcPct val="90000"/>
              </a:lnSpc>
              <a:spcBef>
                <a:spcPts val="800"/>
              </a:spcBef>
              <a:spcAft>
                <a:spcPts val="0"/>
              </a:spcAft>
              <a:buSzPct val="52785"/>
              <a:buNone/>
            </a:pPr>
            <a:r>
              <a:t/>
            </a:r>
            <a:endParaRPr sz="4400">
              <a:solidFill>
                <a:srgbClr val="000000"/>
              </a:solidFill>
              <a:latin typeface="Calibri"/>
              <a:ea typeface="Calibri"/>
              <a:cs typeface="Calibri"/>
              <a:sym typeface="Calibri"/>
            </a:endParaRPr>
          </a:p>
          <a:p>
            <a:pPr indent="0" lvl="0" marL="114300" rtl="0" algn="l">
              <a:lnSpc>
                <a:spcPct val="90000"/>
              </a:lnSpc>
              <a:spcBef>
                <a:spcPts val="800"/>
              </a:spcBef>
              <a:spcAft>
                <a:spcPts val="800"/>
              </a:spcAft>
              <a:buSzPct val="52785"/>
              <a:buNone/>
            </a:pPr>
            <a:r>
              <a:rPr lang="sv-SE" sz="4400">
                <a:solidFill>
                  <a:srgbClr val="000000"/>
                </a:solidFill>
                <a:latin typeface="Calibri"/>
                <a:ea typeface="Calibri"/>
                <a:cs typeface="Calibri"/>
                <a:sym typeface="Calibri"/>
              </a:rPr>
              <a:t>Skriv ner, då detta kommer att skickas SBGF:s rekryteringskommitté och kansliet.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28"/>
          <p:cNvPicPr preferRelativeResize="0"/>
          <p:nvPr/>
        </p:nvPicPr>
        <p:blipFill rotWithShape="1">
          <a:blip r:embed="rId3">
            <a:alphaModFix/>
          </a:blip>
          <a:srcRect b="0" l="0" r="0" t="0"/>
          <a:stretch/>
        </p:blipFill>
        <p:spPr>
          <a:xfrm>
            <a:off x="9990783" y="427332"/>
            <a:ext cx="1231066" cy="1238251"/>
          </a:xfrm>
          <a:prstGeom prst="rect">
            <a:avLst/>
          </a:prstGeom>
          <a:noFill/>
          <a:ln>
            <a:noFill/>
          </a:ln>
        </p:spPr>
      </p:pic>
      <p:pic>
        <p:nvPicPr>
          <p:cNvPr id="202" name="Google Shape;202;p28"/>
          <p:cNvPicPr preferRelativeResize="0"/>
          <p:nvPr/>
        </p:nvPicPr>
        <p:blipFill rotWithShape="1">
          <a:blip r:embed="rId4">
            <a:alphaModFix/>
          </a:blip>
          <a:srcRect b="0" l="0" r="0" t="0"/>
          <a:stretch/>
        </p:blipFill>
        <p:spPr>
          <a:xfrm>
            <a:off x="9212138" y="4943945"/>
            <a:ext cx="2788355" cy="1816858"/>
          </a:xfrm>
          <a:prstGeom prst="rect">
            <a:avLst/>
          </a:prstGeom>
          <a:noFill/>
          <a:ln>
            <a:noFill/>
          </a:ln>
        </p:spPr>
      </p:pic>
      <p:sp>
        <p:nvSpPr>
          <p:cNvPr id="203" name="Google Shape;203;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Verksamhet – Vad vi vill satsa på!?</a:t>
            </a:r>
            <a:endParaRPr/>
          </a:p>
        </p:txBody>
      </p:sp>
      <p:sp>
        <p:nvSpPr>
          <p:cNvPr id="204" name="Google Shape;204;p28"/>
          <p:cNvSpPr txBox="1"/>
          <p:nvPr>
            <p:ph idx="1" type="body"/>
          </p:nvPr>
        </p:nvSpPr>
        <p:spPr>
          <a:xfrm>
            <a:off x="838200" y="1727790"/>
            <a:ext cx="11080897" cy="4894348"/>
          </a:xfrm>
          <a:prstGeom prst="rect">
            <a:avLst/>
          </a:prstGeom>
          <a:noFill/>
          <a:ln>
            <a:noFill/>
          </a:ln>
        </p:spPr>
        <p:txBody>
          <a:bodyPr anchorCtr="0" anchor="t" bIns="45700" lIns="91425" spcFirstLastPara="1" rIns="91425" wrap="square" tIns="45700">
            <a:normAutofit fontScale="85000" lnSpcReduction="20000"/>
          </a:bodyPr>
          <a:lstStyle/>
          <a:p>
            <a:pPr indent="0" lvl="0" marL="114300" rtl="0" algn="l">
              <a:lnSpc>
                <a:spcPct val="90000"/>
              </a:lnSpc>
              <a:spcBef>
                <a:spcPts val="0"/>
              </a:spcBef>
              <a:spcAft>
                <a:spcPts val="0"/>
              </a:spcAft>
              <a:buSzPct val="124567"/>
              <a:buNone/>
            </a:pPr>
            <a:r>
              <a:t/>
            </a:r>
            <a:endParaRPr b="0" sz="1700"/>
          </a:p>
          <a:p>
            <a:pPr indent="-342900" lvl="0" marL="457200" rtl="0" algn="l">
              <a:lnSpc>
                <a:spcPct val="90000"/>
              </a:lnSpc>
              <a:spcBef>
                <a:spcPts val="800"/>
              </a:spcBef>
              <a:spcAft>
                <a:spcPts val="0"/>
              </a:spcAft>
              <a:buSzPct val="81447"/>
              <a:buChar char="•"/>
            </a:pPr>
            <a:r>
              <a:rPr b="1" i="0" lang="sv-SE" sz="2600" u="none" strike="noStrike">
                <a:solidFill>
                  <a:srgbClr val="000000"/>
                </a:solidFill>
                <a:latin typeface="Calibri"/>
                <a:ea typeface="Calibri"/>
                <a:cs typeface="Calibri"/>
                <a:sym typeface="Calibri"/>
              </a:rPr>
              <a:t>Aktiviteter så att DM och årsmötet blir välbesökta och upplevs positiva </a:t>
            </a:r>
            <a:r>
              <a:rPr b="0" i="0" lang="sv-SE" sz="2600" u="none" strike="noStrike">
                <a:solidFill>
                  <a:srgbClr val="000000"/>
                </a:solidFill>
                <a:latin typeface="Calibri"/>
                <a:ea typeface="Calibri"/>
                <a:cs typeface="Calibri"/>
                <a:sym typeface="Calibri"/>
              </a:rPr>
              <a:t>genom att i samråd med föreningen, säkerställa ett bra koncept, där alla åldrar och alla spel kapaciteter, kan erbjudas delta på ett eller annat sätt. Här är även förälder en viktig målgrupp. Årsmötet vill vi  göra mer lockande att närvara vid. (T</a:t>
            </a:r>
            <a:r>
              <a:rPr lang="sv-SE" sz="2600">
                <a:solidFill>
                  <a:srgbClr val="000000"/>
                </a:solidFill>
              </a:rPr>
              <a:t>ävling)</a:t>
            </a:r>
            <a:endParaRPr/>
          </a:p>
          <a:p>
            <a:pPr indent="0" lvl="0" marL="114300" rtl="0" algn="l">
              <a:lnSpc>
                <a:spcPct val="90000"/>
              </a:lnSpc>
              <a:spcBef>
                <a:spcPts val="800"/>
              </a:spcBef>
              <a:spcAft>
                <a:spcPts val="0"/>
              </a:spcAft>
              <a:buSzPct val="81447"/>
              <a:buNone/>
            </a:pPr>
            <a:r>
              <a:t/>
            </a:r>
            <a:endParaRPr b="0" i="0" sz="2600" u="none" strike="noStrike">
              <a:solidFill>
                <a:srgbClr val="000000"/>
              </a:solidFill>
              <a:latin typeface="Calibri"/>
              <a:ea typeface="Calibri"/>
              <a:cs typeface="Calibri"/>
              <a:sym typeface="Calibri"/>
            </a:endParaRPr>
          </a:p>
          <a:p>
            <a:pPr indent="-342900" lvl="0" marL="457200" rtl="0" algn="l">
              <a:lnSpc>
                <a:spcPct val="90000"/>
              </a:lnSpc>
              <a:spcBef>
                <a:spcPts val="800"/>
              </a:spcBef>
              <a:spcAft>
                <a:spcPts val="0"/>
              </a:spcAft>
              <a:buSzPct val="81447"/>
              <a:buChar char="•"/>
            </a:pPr>
            <a:r>
              <a:rPr b="1" i="0" lang="sv-SE" sz="2600" u="none" strike="noStrike">
                <a:solidFill>
                  <a:srgbClr val="000000"/>
                </a:solidFill>
                <a:latin typeface="Calibri"/>
                <a:ea typeface="Calibri"/>
                <a:cs typeface="Calibri"/>
                <a:sym typeface="Calibri"/>
              </a:rPr>
              <a:t>Aktiviteter så att styrelsen skapar bra relationer och får kraft att engagera sig </a:t>
            </a:r>
            <a:r>
              <a:rPr b="0" i="0" lang="sv-SE" sz="2600" u="none" strike="noStrike">
                <a:solidFill>
                  <a:srgbClr val="000000"/>
                </a:solidFill>
                <a:latin typeface="Calibri"/>
                <a:ea typeface="Calibri"/>
                <a:cs typeface="Calibri"/>
                <a:sym typeface="Calibri"/>
              </a:rPr>
              <a:t>genom att säkerställa mandat och dialog med egen förening, god ekonomi, delta i möten, regelverk. (Styrelse)</a:t>
            </a:r>
            <a:endParaRPr/>
          </a:p>
          <a:p>
            <a:pPr indent="0" lvl="0" marL="114300" rtl="0" algn="l">
              <a:lnSpc>
                <a:spcPct val="90000"/>
              </a:lnSpc>
              <a:spcBef>
                <a:spcPts val="800"/>
              </a:spcBef>
              <a:spcAft>
                <a:spcPts val="0"/>
              </a:spcAft>
              <a:buSzPct val="124567"/>
              <a:buNone/>
            </a:pPr>
            <a:r>
              <a:t/>
            </a:r>
            <a:endParaRPr b="0" sz="1700"/>
          </a:p>
          <a:p>
            <a:pPr indent="-342900" lvl="0" marL="457200" rtl="0" algn="l">
              <a:lnSpc>
                <a:spcPct val="90000"/>
              </a:lnSpc>
              <a:spcBef>
                <a:spcPts val="800"/>
              </a:spcBef>
              <a:spcAft>
                <a:spcPts val="0"/>
              </a:spcAft>
              <a:buSzPct val="81447"/>
              <a:buChar char="•"/>
            </a:pPr>
            <a:r>
              <a:rPr b="1" i="0" lang="sv-SE" sz="2600" u="none" strike="noStrike">
                <a:solidFill>
                  <a:srgbClr val="000000"/>
                </a:solidFill>
                <a:latin typeface="Calibri"/>
                <a:ea typeface="Calibri"/>
                <a:cs typeface="Calibri"/>
                <a:sym typeface="Calibri"/>
              </a:rPr>
              <a:t>Aktiviteter så att vi lär av varandra, kompetenshöjer, utvecklar och stärker samhörigheten och skapar goda relationer (undvika osämja) </a:t>
            </a:r>
            <a:r>
              <a:rPr b="0" i="0" lang="sv-SE" sz="2600" u="none" strike="noStrike">
                <a:solidFill>
                  <a:srgbClr val="000000"/>
                </a:solidFill>
                <a:latin typeface="Calibri"/>
                <a:ea typeface="Calibri"/>
                <a:cs typeface="Calibri"/>
                <a:sym typeface="Calibri"/>
              </a:rPr>
              <a:t>genom att ha bra dialoger i styrelsen, regelverk som är tydliga men även möjlighet att anordna fokusmöten tex för tävlingsledare, kassörer, hemsida, banskötsel, rekrytering, kiosk, ungdomsledare men också med andra distrikt inom och utom bangolfen. Ensam är inte stark. (Alla)</a:t>
            </a:r>
            <a:endParaRPr sz="2600"/>
          </a:p>
          <a:p>
            <a:pPr indent="0" lvl="0" marL="114300" rtl="0" algn="l">
              <a:lnSpc>
                <a:spcPct val="90000"/>
              </a:lnSpc>
              <a:spcBef>
                <a:spcPts val="800"/>
              </a:spcBef>
              <a:spcAft>
                <a:spcPts val="800"/>
              </a:spcAft>
              <a:buSzPct val="117647"/>
              <a:buNone/>
            </a:pPr>
            <a:br>
              <a:rPr lang="sv-SE" sz="1800"/>
            </a:br>
            <a:r>
              <a:rPr lang="sv-SE" sz="2600"/>
              <a:t>…  men allt bygger på att de tidigare nämnda förutsättningarna finns.</a:t>
            </a:r>
            <a:br>
              <a:rPr lang="sv-SE" sz="1200"/>
            </a:br>
            <a:endParaRPr b="0" i="0" sz="1800" u="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id="209" name="Google Shape;209;p29"/>
          <p:cNvPicPr preferRelativeResize="0"/>
          <p:nvPr/>
        </p:nvPicPr>
        <p:blipFill rotWithShape="1">
          <a:blip r:embed="rId3">
            <a:alphaModFix/>
          </a:blip>
          <a:srcRect b="0" l="0" r="0" t="0"/>
          <a:stretch/>
        </p:blipFill>
        <p:spPr>
          <a:xfrm>
            <a:off x="9990783" y="427332"/>
            <a:ext cx="1231066" cy="1238251"/>
          </a:xfrm>
          <a:prstGeom prst="rect">
            <a:avLst/>
          </a:prstGeom>
          <a:noFill/>
          <a:ln>
            <a:noFill/>
          </a:ln>
        </p:spPr>
      </p:pic>
      <p:sp>
        <p:nvSpPr>
          <p:cNvPr id="210" name="Google Shape;210;p29"/>
          <p:cNvSpPr txBox="1"/>
          <p:nvPr>
            <p:ph type="title"/>
          </p:nvPr>
        </p:nvSpPr>
        <p:spPr>
          <a:xfrm>
            <a:off x="838200"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Vad ska vi jobba med i grupperna?</a:t>
            </a:r>
            <a:endParaRPr/>
          </a:p>
        </p:txBody>
      </p:sp>
      <p:sp>
        <p:nvSpPr>
          <p:cNvPr id="211" name="Google Shape;211;p29"/>
          <p:cNvSpPr txBox="1"/>
          <p:nvPr>
            <p:ph idx="1" type="body"/>
          </p:nvPr>
        </p:nvSpPr>
        <p:spPr>
          <a:xfrm>
            <a:off x="838200" y="1117151"/>
            <a:ext cx="11080800" cy="5606400"/>
          </a:xfrm>
          <a:prstGeom prst="rect">
            <a:avLst/>
          </a:prstGeom>
          <a:noFill/>
          <a:ln>
            <a:noFill/>
          </a:ln>
        </p:spPr>
        <p:txBody>
          <a:bodyPr anchorCtr="0" anchor="t" bIns="45700" lIns="91425" spcFirstLastPara="1" rIns="91425" wrap="square" tIns="45700">
            <a:noAutofit/>
          </a:bodyPr>
          <a:lstStyle/>
          <a:p>
            <a:pPr indent="0" lvl="0" marL="114300" rtl="0" algn="l">
              <a:lnSpc>
                <a:spcPct val="80000"/>
              </a:lnSpc>
              <a:spcBef>
                <a:spcPts val="0"/>
              </a:spcBef>
              <a:spcAft>
                <a:spcPts val="0"/>
              </a:spcAft>
              <a:buSzPts val="1385"/>
              <a:buNone/>
            </a:pPr>
            <a:r>
              <a:rPr b="1" lang="sv-SE" sz="1200">
                <a:solidFill>
                  <a:srgbClr val="000000"/>
                </a:solidFill>
                <a:latin typeface="Calibri"/>
                <a:ea typeface="Calibri"/>
                <a:cs typeface="Calibri"/>
                <a:sym typeface="Calibri"/>
              </a:rPr>
              <a:t>A) MATERIAL TILL ÅRSMÖTET</a:t>
            </a:r>
            <a:endParaRPr sz="900"/>
          </a:p>
          <a:p>
            <a:pPr indent="-443522" lvl="0" marL="571500" rtl="0" algn="l">
              <a:lnSpc>
                <a:spcPct val="80000"/>
              </a:lnSpc>
              <a:spcBef>
                <a:spcPts val="800"/>
              </a:spcBef>
              <a:spcAft>
                <a:spcPts val="0"/>
              </a:spcAft>
              <a:buSzPts val="1585"/>
              <a:buFont typeface="Arial"/>
              <a:buAutoNum type="arabicParenR"/>
            </a:pPr>
            <a:r>
              <a:rPr lang="sv-SE" sz="1200">
                <a:solidFill>
                  <a:srgbClr val="000000"/>
                </a:solidFill>
                <a:latin typeface="Calibri"/>
                <a:ea typeface="Calibri"/>
                <a:cs typeface="Calibri"/>
                <a:sym typeface="Calibri"/>
              </a:rPr>
              <a:t>Diskutera vad vi skulle vilja göra framöver, på kort och lång sikt. Välj gärna ett fokusområde ni vill utveckla. Fundera på risker och möjligheter.</a:t>
            </a:r>
            <a:endParaRPr sz="900"/>
          </a:p>
          <a:p>
            <a:pPr indent="-443522" lvl="0" marL="571500" rtl="0" algn="l">
              <a:lnSpc>
                <a:spcPct val="80000"/>
              </a:lnSpc>
              <a:spcBef>
                <a:spcPts val="800"/>
              </a:spcBef>
              <a:spcAft>
                <a:spcPts val="0"/>
              </a:spcAft>
              <a:buSzPts val="1585"/>
              <a:buFont typeface="Arial"/>
              <a:buAutoNum type="arabicParenR"/>
            </a:pPr>
            <a:r>
              <a:rPr lang="sv-SE" sz="1200">
                <a:solidFill>
                  <a:srgbClr val="000000"/>
                </a:solidFill>
                <a:latin typeface="Calibri"/>
                <a:ea typeface="Calibri"/>
                <a:cs typeface="Calibri"/>
                <a:sym typeface="Calibri"/>
              </a:rPr>
              <a:t>Aktiviteter som ni vill utföra tom oktober 2024 planeras in i årshjulet. Prioritera vad som är viktigast/är erat fokusområde.</a:t>
            </a:r>
            <a:endParaRPr sz="900"/>
          </a:p>
          <a:p>
            <a:pPr indent="-443522" lvl="0" marL="571500" rtl="0" algn="l">
              <a:lnSpc>
                <a:spcPct val="80000"/>
              </a:lnSpc>
              <a:spcBef>
                <a:spcPts val="800"/>
              </a:spcBef>
              <a:spcAft>
                <a:spcPts val="0"/>
              </a:spcAft>
              <a:buSzPts val="1585"/>
              <a:buFont typeface="Arial"/>
              <a:buAutoNum type="arabicParenR"/>
            </a:pPr>
            <a:r>
              <a:rPr lang="sv-SE" sz="1200">
                <a:solidFill>
                  <a:srgbClr val="000000"/>
                </a:solidFill>
                <a:latin typeface="Calibri"/>
                <a:ea typeface="Calibri"/>
                <a:cs typeface="Calibri"/>
                <a:sym typeface="Calibri"/>
              </a:rPr>
              <a:t>Aktiviteter/fokusområde som ni vi ha med till framtiden, stämmer ni av mot verksamhetsplanen och kompletterar med det, om det inte finns. </a:t>
            </a:r>
            <a:endParaRPr sz="900"/>
          </a:p>
          <a:p>
            <a:pPr indent="-443522" lvl="0" marL="571500" rtl="0" algn="l">
              <a:lnSpc>
                <a:spcPct val="80000"/>
              </a:lnSpc>
              <a:spcBef>
                <a:spcPts val="800"/>
              </a:spcBef>
              <a:spcAft>
                <a:spcPts val="0"/>
              </a:spcAft>
              <a:buSzPts val="1585"/>
              <a:buFont typeface="Arial"/>
              <a:buAutoNum type="arabicParenR"/>
            </a:pPr>
            <a:r>
              <a:rPr lang="sv-SE" sz="1200">
                <a:solidFill>
                  <a:srgbClr val="000000"/>
                </a:solidFill>
                <a:latin typeface="Calibri"/>
                <a:ea typeface="Calibri"/>
                <a:cs typeface="Calibri"/>
                <a:sym typeface="Calibri"/>
              </a:rPr>
              <a:t>Gör en budgetera för aktiviteterna tom oktober 2024</a:t>
            </a:r>
            <a:endParaRPr sz="1200">
              <a:solidFill>
                <a:srgbClr val="000000"/>
              </a:solidFill>
              <a:latin typeface="Calibri"/>
              <a:ea typeface="Calibri"/>
              <a:cs typeface="Calibri"/>
              <a:sym typeface="Calibri"/>
            </a:endParaRPr>
          </a:p>
          <a:p>
            <a:pPr indent="-304800" lvl="0" marL="457200" rtl="0" algn="l">
              <a:lnSpc>
                <a:spcPct val="90000"/>
              </a:lnSpc>
              <a:spcBef>
                <a:spcPts val="800"/>
              </a:spcBef>
              <a:spcAft>
                <a:spcPts val="0"/>
              </a:spcAft>
              <a:buClr>
                <a:srgbClr val="000000"/>
              </a:buClr>
              <a:buSzPts val="1200"/>
              <a:buAutoNum type="arabicParenR"/>
            </a:pPr>
            <a:r>
              <a:rPr lang="sv-SE" sz="1200">
                <a:solidFill>
                  <a:srgbClr val="000000"/>
                </a:solidFill>
              </a:rPr>
              <a:t>Samla ihop medskick till övriga (styrelse och kommitter, som ni vill att de ska ta med i sin plan, driva eller samarbeta krinag</a:t>
            </a:r>
            <a:endParaRPr sz="1200">
              <a:solidFill>
                <a:srgbClr val="000000"/>
              </a:solidFill>
            </a:endParaRPr>
          </a:p>
          <a:p>
            <a:pPr indent="-304800" lvl="0" marL="457200" rtl="0" algn="l">
              <a:lnSpc>
                <a:spcPct val="90000"/>
              </a:lnSpc>
              <a:spcBef>
                <a:spcPts val="800"/>
              </a:spcBef>
              <a:spcAft>
                <a:spcPts val="0"/>
              </a:spcAft>
              <a:buClr>
                <a:srgbClr val="000000"/>
              </a:buClr>
              <a:buSzPts val="1200"/>
              <a:buAutoNum type="arabicParenR"/>
            </a:pPr>
            <a:r>
              <a:rPr lang="sv-SE" sz="1200">
                <a:solidFill>
                  <a:srgbClr val="000000"/>
                </a:solidFill>
              </a:rPr>
              <a:t>Nominerinagar till årsmötete?</a:t>
            </a:r>
            <a:endParaRPr sz="1200">
              <a:solidFill>
                <a:srgbClr val="000000"/>
              </a:solidFill>
            </a:endParaRPr>
          </a:p>
          <a:p>
            <a:pPr indent="0" lvl="0" marL="114300" rtl="0" algn="l">
              <a:lnSpc>
                <a:spcPct val="80000"/>
              </a:lnSpc>
              <a:spcBef>
                <a:spcPts val="800"/>
              </a:spcBef>
              <a:spcAft>
                <a:spcPts val="0"/>
              </a:spcAft>
              <a:buSzPts val="1385"/>
              <a:buNone/>
            </a:pPr>
            <a:r>
              <a:rPr b="1" lang="sv-SE" sz="1200">
                <a:solidFill>
                  <a:srgbClr val="000000"/>
                </a:solidFill>
                <a:latin typeface="Calibri"/>
                <a:ea typeface="Calibri"/>
                <a:cs typeface="Calibri"/>
                <a:sym typeface="Calibri"/>
              </a:rPr>
              <a:t>B) MATERIAL TILL REKRYTERINGSKOMMITTE </a:t>
            </a:r>
            <a:endParaRPr sz="900"/>
          </a:p>
          <a:p>
            <a:pPr indent="-443522" lvl="0" marL="571500" rtl="0" algn="l">
              <a:lnSpc>
                <a:spcPct val="80000"/>
              </a:lnSpc>
              <a:spcBef>
                <a:spcPts val="800"/>
              </a:spcBef>
              <a:spcAft>
                <a:spcPts val="0"/>
              </a:spcAft>
              <a:buSzPts val="1585"/>
              <a:buFont typeface="Arial"/>
              <a:buAutoNum type="arabicParenR"/>
            </a:pPr>
            <a:r>
              <a:rPr lang="sv-SE" sz="1200">
                <a:solidFill>
                  <a:srgbClr val="000000"/>
                </a:solidFill>
                <a:latin typeface="Calibri"/>
                <a:ea typeface="Calibri"/>
                <a:cs typeface="Calibri"/>
                <a:sym typeface="Calibri"/>
              </a:rPr>
              <a:t>Diskutera rekrytering – utgå från frågeställningarna: Bra, dåliga men fokusera på idéer som man tror på/vill testa och hinder för att göra.</a:t>
            </a:r>
            <a:endParaRPr sz="900"/>
          </a:p>
          <a:p>
            <a:pPr indent="-443522" lvl="0" marL="571500" rtl="0" algn="l">
              <a:lnSpc>
                <a:spcPct val="80000"/>
              </a:lnSpc>
              <a:spcBef>
                <a:spcPts val="800"/>
              </a:spcBef>
              <a:spcAft>
                <a:spcPts val="0"/>
              </a:spcAft>
              <a:buSzPts val="1585"/>
              <a:buFont typeface="Arial"/>
              <a:buAutoNum type="arabicParenR"/>
            </a:pPr>
            <a:r>
              <a:rPr lang="sv-SE" sz="1200">
                <a:solidFill>
                  <a:srgbClr val="000000"/>
                </a:solidFill>
                <a:latin typeface="Calibri"/>
                <a:ea typeface="Calibri"/>
                <a:cs typeface="Calibri"/>
                <a:sym typeface="Calibri"/>
              </a:rPr>
              <a:t>Skriv ner</a:t>
            </a:r>
            <a:endParaRPr sz="900"/>
          </a:p>
          <a:p>
            <a:pPr indent="-342900" lvl="0" marL="571500" rtl="0" algn="l">
              <a:lnSpc>
                <a:spcPct val="80000"/>
              </a:lnSpc>
              <a:spcBef>
                <a:spcPts val="800"/>
              </a:spcBef>
              <a:spcAft>
                <a:spcPts val="0"/>
              </a:spcAft>
              <a:buSzPts val="1385"/>
              <a:buFont typeface="Arial"/>
              <a:buNone/>
            </a:pPr>
            <a:r>
              <a:t/>
            </a:r>
            <a:endParaRPr sz="1200">
              <a:solidFill>
                <a:srgbClr val="000000"/>
              </a:solidFill>
              <a:latin typeface="Calibri"/>
              <a:ea typeface="Calibri"/>
              <a:cs typeface="Calibri"/>
              <a:sym typeface="Calibri"/>
            </a:endParaRPr>
          </a:p>
          <a:p>
            <a:pPr indent="0" lvl="0" marL="114300" rtl="0" algn="l">
              <a:lnSpc>
                <a:spcPct val="80000"/>
              </a:lnSpc>
              <a:spcBef>
                <a:spcPts val="800"/>
              </a:spcBef>
              <a:spcAft>
                <a:spcPts val="0"/>
              </a:spcAft>
              <a:buSzPts val="1385"/>
              <a:buNone/>
            </a:pPr>
            <a:r>
              <a:rPr b="1" lang="sv-SE" sz="1200">
                <a:solidFill>
                  <a:srgbClr val="000000"/>
                </a:solidFill>
                <a:latin typeface="Calibri"/>
                <a:ea typeface="Calibri"/>
                <a:cs typeface="Calibri"/>
                <a:sym typeface="Calibri"/>
              </a:rPr>
              <a:t>C) STYRANDE DOKUMENT – TA EN KOPIA ATT REVIDERA I</a:t>
            </a:r>
            <a:endParaRPr sz="900"/>
          </a:p>
          <a:p>
            <a:pPr indent="-729273" lvl="0" marL="857250" rtl="0" algn="l">
              <a:lnSpc>
                <a:spcPct val="80000"/>
              </a:lnSpc>
              <a:spcBef>
                <a:spcPts val="800"/>
              </a:spcBef>
              <a:spcAft>
                <a:spcPts val="0"/>
              </a:spcAft>
              <a:buSzPts val="1585"/>
              <a:buAutoNum type="arabicParenR"/>
            </a:pPr>
            <a:r>
              <a:rPr lang="sv-SE" sz="1200">
                <a:solidFill>
                  <a:srgbClr val="000000"/>
                </a:solidFill>
                <a:latin typeface="Calibri"/>
                <a:ea typeface="Calibri"/>
                <a:cs typeface="Calibri"/>
                <a:sym typeface="Calibri"/>
              </a:rPr>
              <a:t>Gör klart ett nytt förslag till de som är påbörjade</a:t>
            </a:r>
            <a:endParaRPr sz="900"/>
          </a:p>
          <a:p>
            <a:pPr indent="-729273" lvl="0" marL="857250" rtl="0" algn="l">
              <a:lnSpc>
                <a:spcPct val="80000"/>
              </a:lnSpc>
              <a:spcBef>
                <a:spcPts val="800"/>
              </a:spcBef>
              <a:spcAft>
                <a:spcPts val="0"/>
              </a:spcAft>
              <a:buSzPts val="1585"/>
              <a:buAutoNum type="arabicParenR"/>
            </a:pPr>
            <a:r>
              <a:rPr lang="sv-SE" sz="1200">
                <a:solidFill>
                  <a:srgbClr val="000000"/>
                </a:solidFill>
                <a:latin typeface="Calibri"/>
                <a:ea typeface="Calibri"/>
                <a:cs typeface="Calibri"/>
                <a:sym typeface="Calibri"/>
              </a:rPr>
              <a:t>Revidera ev, redan beslutade där förutsättningar ärndras eller något saknats.</a:t>
            </a:r>
            <a:endParaRPr sz="900"/>
          </a:p>
          <a:p>
            <a:pPr indent="0" lvl="0" marL="114300" rtl="0" algn="l">
              <a:lnSpc>
                <a:spcPct val="80000"/>
              </a:lnSpc>
              <a:spcBef>
                <a:spcPts val="800"/>
              </a:spcBef>
              <a:spcAft>
                <a:spcPts val="0"/>
              </a:spcAft>
              <a:buSzPts val="1385"/>
              <a:buNone/>
            </a:pPr>
            <a:r>
              <a:t/>
            </a:r>
            <a:endParaRPr b="1" sz="1200">
              <a:solidFill>
                <a:srgbClr val="000000"/>
              </a:solidFill>
              <a:latin typeface="Calibri"/>
              <a:ea typeface="Calibri"/>
              <a:cs typeface="Calibri"/>
              <a:sym typeface="Calibri"/>
            </a:endParaRPr>
          </a:p>
          <a:p>
            <a:pPr indent="0" lvl="0" marL="114300" rtl="0" algn="l">
              <a:lnSpc>
                <a:spcPct val="80000"/>
              </a:lnSpc>
              <a:spcBef>
                <a:spcPts val="800"/>
              </a:spcBef>
              <a:spcAft>
                <a:spcPts val="0"/>
              </a:spcAft>
              <a:buSzPts val="1385"/>
              <a:buNone/>
            </a:pPr>
            <a:r>
              <a:rPr b="1" lang="sv-SE" sz="1200">
                <a:solidFill>
                  <a:srgbClr val="000000"/>
                </a:solidFill>
                <a:latin typeface="Calibri"/>
                <a:ea typeface="Calibri"/>
                <a:cs typeface="Calibri"/>
                <a:sym typeface="Calibri"/>
              </a:rPr>
              <a:t>D</a:t>
            </a:r>
            <a:r>
              <a:rPr b="1" i="0" lang="sv-SE" sz="1200" u="none" strike="noStrike">
                <a:solidFill>
                  <a:srgbClr val="000000"/>
                </a:solidFill>
                <a:latin typeface="Calibri"/>
                <a:ea typeface="Calibri"/>
                <a:cs typeface="Calibri"/>
                <a:sym typeface="Calibri"/>
              </a:rPr>
              <a:t>) MATERIAL TILL FÖRBUNDET</a:t>
            </a:r>
            <a:endParaRPr b="1" sz="1200">
              <a:solidFill>
                <a:srgbClr val="000000"/>
              </a:solidFill>
              <a:latin typeface="Calibri"/>
              <a:ea typeface="Calibri"/>
              <a:cs typeface="Calibri"/>
              <a:sym typeface="Calibri"/>
            </a:endParaRPr>
          </a:p>
          <a:p>
            <a:pPr indent="0" lvl="0" marL="114300" rtl="0" algn="l">
              <a:lnSpc>
                <a:spcPct val="80000"/>
              </a:lnSpc>
              <a:spcBef>
                <a:spcPts val="800"/>
              </a:spcBef>
              <a:spcAft>
                <a:spcPts val="0"/>
              </a:spcAft>
              <a:buSzPts val="1385"/>
              <a:buNone/>
            </a:pPr>
            <a:r>
              <a:rPr b="0" i="0" lang="sv-SE" sz="1200" u="none" strike="noStrike">
                <a:solidFill>
                  <a:srgbClr val="000000"/>
                </a:solidFill>
                <a:latin typeface="Calibri"/>
                <a:ea typeface="Calibri"/>
                <a:cs typeface="Calibri"/>
                <a:sym typeface="Calibri"/>
              </a:rPr>
              <a:t>Diskutera om det är något ni i er grupp skulle vilja delge förbundet</a:t>
            </a:r>
            <a:endParaRPr sz="900"/>
          </a:p>
          <a:p>
            <a:pPr indent="-443522" lvl="0" marL="571500" rtl="0" algn="l">
              <a:lnSpc>
                <a:spcPct val="80000"/>
              </a:lnSpc>
              <a:spcBef>
                <a:spcPts val="800"/>
              </a:spcBef>
              <a:spcAft>
                <a:spcPts val="0"/>
              </a:spcAft>
              <a:buSzPts val="1585"/>
              <a:buFont typeface="Arial"/>
              <a:buAutoNum type="arabicParenR"/>
            </a:pPr>
            <a:r>
              <a:rPr lang="sv-SE" sz="1200">
                <a:solidFill>
                  <a:srgbClr val="000000"/>
                </a:solidFill>
                <a:latin typeface="Calibri"/>
                <a:ea typeface="Calibri"/>
                <a:cs typeface="Calibri"/>
                <a:sym typeface="Calibri"/>
              </a:rPr>
              <a:t>Välj om det ska vara via mejl eller via motion</a:t>
            </a:r>
            <a:endParaRPr sz="900"/>
          </a:p>
          <a:p>
            <a:pPr indent="-443522" lvl="0" marL="571500" rtl="0" algn="l">
              <a:lnSpc>
                <a:spcPct val="80000"/>
              </a:lnSpc>
              <a:spcBef>
                <a:spcPts val="800"/>
              </a:spcBef>
              <a:spcAft>
                <a:spcPts val="0"/>
              </a:spcAft>
              <a:buSzPts val="1585"/>
              <a:buFont typeface="Arial"/>
              <a:buAutoNum type="arabicParenR"/>
            </a:pPr>
            <a:r>
              <a:rPr lang="sv-SE" sz="1200">
                <a:solidFill>
                  <a:srgbClr val="000000"/>
                </a:solidFill>
                <a:latin typeface="Calibri"/>
                <a:ea typeface="Calibri"/>
                <a:cs typeface="Calibri"/>
                <a:sym typeface="Calibri"/>
              </a:rPr>
              <a:t>Skriv ner så långt ni ni hinner</a:t>
            </a:r>
            <a:endParaRPr sz="900"/>
          </a:p>
          <a:p>
            <a:pPr indent="-443522" lvl="0" marL="571500" rtl="0" algn="l">
              <a:lnSpc>
                <a:spcPct val="80000"/>
              </a:lnSpc>
              <a:spcBef>
                <a:spcPts val="800"/>
              </a:spcBef>
              <a:spcAft>
                <a:spcPts val="0"/>
              </a:spcAft>
              <a:buSzPts val="1585"/>
              <a:buFont typeface="Arial"/>
              <a:buAutoNum type="arabicParenR"/>
            </a:pPr>
            <a:r>
              <a:rPr lang="sv-SE" sz="1200">
                <a:solidFill>
                  <a:srgbClr val="000000"/>
                </a:solidFill>
                <a:latin typeface="Calibri"/>
                <a:ea typeface="Calibri"/>
                <a:cs typeface="Calibri"/>
                <a:sym typeface="Calibri"/>
              </a:rPr>
              <a:t>Utse person/er som kan slutföra det skriftliga</a:t>
            </a:r>
            <a:endParaRPr sz="900"/>
          </a:p>
          <a:p>
            <a:pPr indent="0" lvl="0" marL="114300" rtl="0" algn="l">
              <a:lnSpc>
                <a:spcPct val="80000"/>
              </a:lnSpc>
              <a:spcBef>
                <a:spcPts val="800"/>
              </a:spcBef>
              <a:spcAft>
                <a:spcPts val="0"/>
              </a:spcAft>
              <a:buSzPts val="1385"/>
              <a:buNone/>
            </a:pPr>
            <a:r>
              <a:rPr lang="sv-SE" sz="1125">
                <a:solidFill>
                  <a:srgbClr val="000000"/>
                </a:solidFill>
                <a:latin typeface="Calibri"/>
                <a:ea typeface="Calibri"/>
                <a:cs typeface="Calibri"/>
                <a:sym typeface="Calibri"/>
              </a:rPr>
              <a:t>Föregående år diskuterades utjämning av resekostnader, seriespelet första och andra omgång tidsmässigt, samma underlag, lägerkostnader, Tjejfemmans ort och tid</a:t>
            </a:r>
            <a:endParaRPr sz="900"/>
          </a:p>
          <a:p>
            <a:pPr indent="0" lvl="0" marL="114300" rtl="0" algn="l">
              <a:lnSpc>
                <a:spcPct val="80000"/>
              </a:lnSpc>
              <a:spcBef>
                <a:spcPts val="800"/>
              </a:spcBef>
              <a:spcAft>
                <a:spcPts val="800"/>
              </a:spcAft>
              <a:buSzPts val="1385"/>
              <a:buNone/>
            </a:pPr>
            <a:r>
              <a:t/>
            </a:r>
            <a:endParaRPr sz="625">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30"/>
          <p:cNvPicPr preferRelativeResize="0"/>
          <p:nvPr/>
        </p:nvPicPr>
        <p:blipFill rotWithShape="1">
          <a:blip r:embed="rId3">
            <a:alphaModFix/>
          </a:blip>
          <a:srcRect b="0" l="0" r="0" t="0"/>
          <a:stretch/>
        </p:blipFill>
        <p:spPr>
          <a:xfrm>
            <a:off x="9990783" y="427332"/>
            <a:ext cx="1231066" cy="1238251"/>
          </a:xfrm>
          <a:prstGeom prst="rect">
            <a:avLst/>
          </a:prstGeom>
          <a:noFill/>
          <a:ln>
            <a:noFill/>
          </a:ln>
        </p:spPr>
      </p:pic>
      <p:sp>
        <p:nvSpPr>
          <p:cNvPr id="217" name="Google Shape;217;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Vilket material finns för att jobba med punkterna?</a:t>
            </a:r>
            <a:endParaRPr/>
          </a:p>
        </p:txBody>
      </p:sp>
      <p:sp>
        <p:nvSpPr>
          <p:cNvPr id="218" name="Google Shape;218;p30"/>
          <p:cNvSpPr txBox="1"/>
          <p:nvPr>
            <p:ph idx="1" type="body"/>
          </p:nvPr>
        </p:nvSpPr>
        <p:spPr>
          <a:xfrm>
            <a:off x="838200" y="1727790"/>
            <a:ext cx="11080897" cy="5197375"/>
          </a:xfrm>
          <a:prstGeom prst="rect">
            <a:avLst/>
          </a:prstGeom>
          <a:noFill/>
          <a:ln>
            <a:noFill/>
          </a:ln>
        </p:spPr>
        <p:txBody>
          <a:bodyPr anchorCtr="0" anchor="t" bIns="45700" lIns="91425" spcFirstLastPara="1" rIns="91425" wrap="square" tIns="45700">
            <a:normAutofit fontScale="62500" lnSpcReduction="20000"/>
          </a:bodyPr>
          <a:lstStyle/>
          <a:p>
            <a:pPr indent="0" lvl="0" marL="114300" rtl="0" algn="l">
              <a:lnSpc>
                <a:spcPct val="90000"/>
              </a:lnSpc>
              <a:spcBef>
                <a:spcPts val="0"/>
              </a:spcBef>
              <a:spcAft>
                <a:spcPts val="0"/>
              </a:spcAft>
              <a:buSzPct val="81818"/>
              <a:buNone/>
            </a:pPr>
            <a:r>
              <a:rPr b="1" lang="sv-SE" sz="4000">
                <a:solidFill>
                  <a:srgbClr val="000000"/>
                </a:solidFill>
                <a:latin typeface="Calibri"/>
                <a:ea typeface="Calibri"/>
                <a:cs typeface="Calibri"/>
                <a:sym typeface="Calibri"/>
              </a:rPr>
              <a:t>A) MATERIAL TILL ÅRSMÖTET</a:t>
            </a:r>
            <a:endParaRPr/>
          </a:p>
          <a:p>
            <a:pPr indent="0" lvl="0" marL="114300" rtl="0" algn="l">
              <a:lnSpc>
                <a:spcPct val="90000"/>
              </a:lnSpc>
              <a:spcBef>
                <a:spcPts val="800"/>
              </a:spcBef>
              <a:spcAft>
                <a:spcPts val="0"/>
              </a:spcAft>
              <a:buSzPct val="81818"/>
              <a:buNone/>
            </a:pPr>
            <a:r>
              <a:rPr lang="sv-SE" sz="4000">
                <a:solidFill>
                  <a:srgbClr val="000000"/>
                </a:solidFill>
                <a:latin typeface="Calibri"/>
                <a:ea typeface="Calibri"/>
                <a:cs typeface="Calibri"/>
                <a:sym typeface="Calibri"/>
              </a:rPr>
              <a:t>Dokument som stöttar: Verksamhetsplan, Årshjul, Budgetflik, </a:t>
            </a:r>
            <a:r>
              <a:rPr lang="sv-SE" sz="4000">
                <a:solidFill>
                  <a:srgbClr val="000000"/>
                </a:solidFill>
              </a:rPr>
              <a:t>Tidigare detaljbudget</a:t>
            </a:r>
            <a:r>
              <a:rPr lang="sv-SE" sz="4000">
                <a:solidFill>
                  <a:srgbClr val="000000"/>
                </a:solidFill>
                <a:latin typeface="Calibri"/>
                <a:ea typeface="Calibri"/>
                <a:cs typeface="Calibri"/>
                <a:sym typeface="Calibri"/>
              </a:rPr>
              <a:t>, Spelschema, Nominering (hemsida + t</a:t>
            </a:r>
            <a:r>
              <a:rPr lang="sv-SE" sz="4000">
                <a:solidFill>
                  <a:srgbClr val="000000"/>
                </a:solidFill>
              </a:rPr>
              <a:t>idigare)</a:t>
            </a:r>
            <a:endParaRPr/>
          </a:p>
          <a:p>
            <a:pPr indent="0" lvl="0" marL="114300" rtl="0" algn="l">
              <a:lnSpc>
                <a:spcPct val="90000"/>
              </a:lnSpc>
              <a:spcBef>
                <a:spcPts val="800"/>
              </a:spcBef>
              <a:spcAft>
                <a:spcPts val="0"/>
              </a:spcAft>
              <a:buSzPct val="81818"/>
              <a:buNone/>
            </a:pPr>
            <a:r>
              <a:t/>
            </a:r>
            <a:endParaRPr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81818"/>
              <a:buNone/>
            </a:pPr>
            <a:r>
              <a:rPr b="1" lang="sv-SE" sz="4000">
                <a:solidFill>
                  <a:srgbClr val="000000"/>
                </a:solidFill>
                <a:latin typeface="Calibri"/>
                <a:ea typeface="Calibri"/>
                <a:cs typeface="Calibri"/>
                <a:sym typeface="Calibri"/>
              </a:rPr>
              <a:t>B) MATERIAL TILL REKRYTERINGSKOMMITTE </a:t>
            </a:r>
            <a:endParaRPr/>
          </a:p>
          <a:p>
            <a:pPr indent="0" lvl="0" marL="114300" rtl="0" algn="l">
              <a:lnSpc>
                <a:spcPct val="90000"/>
              </a:lnSpc>
              <a:spcBef>
                <a:spcPts val="800"/>
              </a:spcBef>
              <a:spcAft>
                <a:spcPts val="0"/>
              </a:spcAft>
              <a:buSzPct val="81818"/>
              <a:buNone/>
            </a:pPr>
            <a:r>
              <a:rPr lang="sv-SE" sz="4000">
                <a:solidFill>
                  <a:srgbClr val="000000"/>
                </a:solidFill>
                <a:latin typeface="Calibri"/>
                <a:ea typeface="Calibri"/>
                <a:cs typeface="Calibri"/>
                <a:sym typeface="Calibri"/>
              </a:rPr>
              <a:t>Dokument som stöttar: Verksamhetsplan  (del aktiviteter) Diskussionsfrågor</a:t>
            </a:r>
            <a:endParaRPr/>
          </a:p>
          <a:p>
            <a:pPr indent="0" lvl="0" marL="114300" rtl="0" algn="l">
              <a:lnSpc>
                <a:spcPct val="90000"/>
              </a:lnSpc>
              <a:spcBef>
                <a:spcPts val="800"/>
              </a:spcBef>
              <a:spcAft>
                <a:spcPts val="0"/>
              </a:spcAft>
              <a:buSzPct val="81818"/>
              <a:buNone/>
            </a:pPr>
            <a:r>
              <a:rPr lang="sv-SE" sz="4000">
                <a:solidFill>
                  <a:srgbClr val="000000"/>
                </a:solidFill>
                <a:latin typeface="Calibri"/>
                <a:ea typeface="Calibri"/>
                <a:cs typeface="Calibri"/>
                <a:sym typeface="Calibri"/>
              </a:rPr>
              <a:t> </a:t>
            </a:r>
            <a:endParaRPr/>
          </a:p>
          <a:p>
            <a:pPr indent="0" lvl="0" marL="114300" rtl="0" algn="l">
              <a:lnSpc>
                <a:spcPct val="90000"/>
              </a:lnSpc>
              <a:spcBef>
                <a:spcPts val="800"/>
              </a:spcBef>
              <a:spcAft>
                <a:spcPts val="0"/>
              </a:spcAft>
              <a:buSzPct val="81818"/>
              <a:buNone/>
            </a:pPr>
            <a:r>
              <a:rPr b="1" lang="sv-SE" sz="4000">
                <a:solidFill>
                  <a:srgbClr val="000000"/>
                </a:solidFill>
                <a:latin typeface="Calibri"/>
                <a:ea typeface="Calibri"/>
                <a:cs typeface="Calibri"/>
                <a:sym typeface="Calibri"/>
              </a:rPr>
              <a:t>C) STYRANDE DOKUMENT – TA EN KOPIA ATT REVIDERA I</a:t>
            </a:r>
            <a:endParaRPr/>
          </a:p>
          <a:p>
            <a:pPr indent="0" lvl="0" marL="114300" rtl="0" algn="l">
              <a:lnSpc>
                <a:spcPct val="90000"/>
              </a:lnSpc>
              <a:spcBef>
                <a:spcPts val="800"/>
              </a:spcBef>
              <a:spcAft>
                <a:spcPts val="0"/>
              </a:spcAft>
              <a:buSzPct val="81818"/>
              <a:buNone/>
            </a:pPr>
            <a:r>
              <a:rPr lang="sv-SE" sz="4000">
                <a:solidFill>
                  <a:srgbClr val="000000"/>
                </a:solidFill>
                <a:latin typeface="Calibri"/>
                <a:ea typeface="Calibri"/>
                <a:cs typeface="Calibri"/>
                <a:sym typeface="Calibri"/>
              </a:rPr>
              <a:t>Dokument som stöttar:  Styrande dokument (Kladd + beslutade – OBS! Ta kopia)</a:t>
            </a:r>
            <a:endParaRPr/>
          </a:p>
          <a:p>
            <a:pPr indent="0" lvl="0" marL="114300" rtl="0" algn="l">
              <a:lnSpc>
                <a:spcPct val="90000"/>
              </a:lnSpc>
              <a:spcBef>
                <a:spcPts val="800"/>
              </a:spcBef>
              <a:spcAft>
                <a:spcPts val="0"/>
              </a:spcAft>
              <a:buSzPct val="81818"/>
              <a:buNone/>
            </a:pPr>
            <a:r>
              <a:t/>
            </a:r>
            <a:endParaRPr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81818"/>
              <a:buNone/>
            </a:pPr>
            <a:r>
              <a:rPr b="1" lang="sv-SE" sz="4000">
                <a:solidFill>
                  <a:srgbClr val="000000"/>
                </a:solidFill>
                <a:latin typeface="Calibri"/>
                <a:ea typeface="Calibri"/>
                <a:cs typeface="Calibri"/>
                <a:sym typeface="Calibri"/>
              </a:rPr>
              <a:t>D</a:t>
            </a:r>
            <a:r>
              <a:rPr b="1" i="0" lang="sv-SE" sz="4000" u="none" strike="noStrike">
                <a:solidFill>
                  <a:srgbClr val="000000"/>
                </a:solidFill>
                <a:latin typeface="Calibri"/>
                <a:ea typeface="Calibri"/>
                <a:cs typeface="Calibri"/>
                <a:sym typeface="Calibri"/>
              </a:rPr>
              <a:t>) MATERIAL TILL FÖRBUNDET</a:t>
            </a:r>
            <a:endParaRPr b="1"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81818"/>
              <a:buNone/>
            </a:pPr>
            <a:r>
              <a:rPr lang="sv-SE" sz="4000">
                <a:solidFill>
                  <a:srgbClr val="000000"/>
                </a:solidFill>
                <a:latin typeface="Calibri"/>
                <a:ea typeface="Calibri"/>
                <a:cs typeface="Calibri"/>
                <a:sym typeface="Calibri"/>
              </a:rPr>
              <a:t>Dokument som stöttar:  Mejl som Einar skickat förbundet, </a:t>
            </a:r>
            <a:endParaRPr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88452"/>
              <a:buNone/>
            </a:pPr>
            <a:r>
              <a:rPr lang="sv-SE" sz="3700">
                <a:solidFill>
                  <a:srgbClr val="000000"/>
                </a:solidFill>
                <a:latin typeface="Calibri"/>
                <a:ea typeface="Calibri"/>
                <a:cs typeface="Calibri"/>
                <a:sym typeface="Calibri"/>
              </a:rPr>
              <a:t>Föregående år diskuterades utjämning av resekostnader, seriespelet första och andra omgång tidsmässigt, samma underlag, lägerkostnader, Tjejfemmans ort och tid</a:t>
            </a:r>
            <a:endParaRPr/>
          </a:p>
          <a:p>
            <a:pPr indent="0" lvl="0" marL="114300" rtl="0" algn="l">
              <a:lnSpc>
                <a:spcPct val="90000"/>
              </a:lnSpc>
              <a:spcBef>
                <a:spcPts val="800"/>
              </a:spcBef>
              <a:spcAft>
                <a:spcPts val="800"/>
              </a:spcAft>
              <a:buSzPct val="130909"/>
              <a:buNone/>
            </a:pPr>
            <a:r>
              <a:t/>
            </a:r>
            <a:endParaRPr sz="2500">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g28651e2dda0_0_0"/>
          <p:cNvPicPr preferRelativeResize="0"/>
          <p:nvPr/>
        </p:nvPicPr>
        <p:blipFill rotWithShape="1">
          <a:blip r:embed="rId3">
            <a:alphaModFix/>
          </a:blip>
          <a:srcRect b="0" l="0" r="0" t="0"/>
          <a:stretch/>
        </p:blipFill>
        <p:spPr>
          <a:xfrm>
            <a:off x="9990783" y="427332"/>
            <a:ext cx="1231066" cy="1238251"/>
          </a:xfrm>
          <a:prstGeom prst="rect">
            <a:avLst/>
          </a:prstGeom>
          <a:noFill/>
          <a:ln>
            <a:noFill/>
          </a:ln>
        </p:spPr>
      </p:pic>
      <p:sp>
        <p:nvSpPr>
          <p:cNvPr id="224" name="Google Shape;224;g28651e2dda0_0_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sv-SE"/>
              <a:t>Återrapport</a:t>
            </a:r>
            <a:endParaRPr/>
          </a:p>
        </p:txBody>
      </p:sp>
      <p:sp>
        <p:nvSpPr>
          <p:cNvPr id="225" name="Google Shape;225;g28651e2dda0_0_0"/>
          <p:cNvSpPr txBox="1"/>
          <p:nvPr>
            <p:ph idx="1" type="body"/>
          </p:nvPr>
        </p:nvSpPr>
        <p:spPr>
          <a:xfrm>
            <a:off x="838200" y="1727790"/>
            <a:ext cx="11080800" cy="5197500"/>
          </a:xfrm>
          <a:prstGeom prst="rect">
            <a:avLst/>
          </a:prstGeom>
          <a:noFill/>
          <a:ln>
            <a:noFill/>
          </a:ln>
        </p:spPr>
        <p:txBody>
          <a:bodyPr anchorCtr="0" anchor="t" bIns="45700" lIns="91425" spcFirstLastPara="1" rIns="91425" wrap="square" tIns="45700">
            <a:normAutofit fontScale="62500" lnSpcReduction="20000"/>
          </a:bodyPr>
          <a:lstStyle/>
          <a:p>
            <a:pPr indent="0" lvl="0" marL="114300" rtl="0" algn="l">
              <a:lnSpc>
                <a:spcPct val="90000"/>
              </a:lnSpc>
              <a:spcBef>
                <a:spcPts val="0"/>
              </a:spcBef>
              <a:spcAft>
                <a:spcPts val="0"/>
              </a:spcAft>
              <a:buSzPct val="81818"/>
              <a:buNone/>
            </a:pPr>
            <a:r>
              <a:rPr b="1" lang="sv-SE" sz="4000">
                <a:solidFill>
                  <a:srgbClr val="000000"/>
                </a:solidFill>
                <a:latin typeface="Calibri"/>
                <a:ea typeface="Calibri"/>
                <a:cs typeface="Calibri"/>
                <a:sym typeface="Calibri"/>
              </a:rPr>
              <a:t>A) </a:t>
            </a:r>
            <a:r>
              <a:rPr b="1" lang="sv-SE" sz="4000">
                <a:solidFill>
                  <a:srgbClr val="000000"/>
                </a:solidFill>
              </a:rPr>
              <a:t>INFÖR </a:t>
            </a:r>
            <a:r>
              <a:rPr b="1" lang="sv-SE" sz="4000">
                <a:solidFill>
                  <a:srgbClr val="000000"/>
                </a:solidFill>
                <a:latin typeface="Calibri"/>
                <a:ea typeface="Calibri"/>
                <a:cs typeface="Calibri"/>
                <a:sym typeface="Calibri"/>
              </a:rPr>
              <a:t>ÅRSMÖTET</a:t>
            </a:r>
            <a:endParaRPr/>
          </a:p>
          <a:p>
            <a:pPr indent="0" lvl="0" marL="114300" rtl="0" algn="l">
              <a:lnSpc>
                <a:spcPct val="90000"/>
              </a:lnSpc>
              <a:spcBef>
                <a:spcPts val="800"/>
              </a:spcBef>
              <a:spcAft>
                <a:spcPts val="0"/>
              </a:spcAft>
              <a:buSzPct val="81818"/>
              <a:buNone/>
            </a:pPr>
            <a:r>
              <a:rPr lang="sv-SE" sz="4000">
                <a:solidFill>
                  <a:srgbClr val="000000"/>
                </a:solidFill>
                <a:latin typeface="Calibri"/>
                <a:ea typeface="Calibri"/>
                <a:cs typeface="Calibri"/>
                <a:sym typeface="Calibri"/>
              </a:rPr>
              <a:t>Verksamhetsplan</a:t>
            </a:r>
            <a:r>
              <a:rPr lang="sv-SE" sz="4000">
                <a:solidFill>
                  <a:srgbClr val="000000"/>
                </a:solidFill>
              </a:rPr>
              <a:t> = Vad vill vi göra</a:t>
            </a:r>
            <a:r>
              <a:rPr lang="sv-SE" sz="4000">
                <a:solidFill>
                  <a:srgbClr val="000000"/>
                </a:solidFill>
                <a:latin typeface="Calibri"/>
                <a:ea typeface="Calibri"/>
                <a:cs typeface="Calibri"/>
                <a:sym typeface="Calibri"/>
              </a:rPr>
              <a:t>, Årshjul, Budget, Nominering </a:t>
            </a:r>
            <a:endParaRPr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81818"/>
              <a:buNone/>
            </a:pPr>
            <a:r>
              <a:t/>
            </a:r>
            <a:endParaRPr sz="4000">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81818"/>
              <a:buNone/>
            </a:pPr>
            <a:r>
              <a:rPr b="1" lang="sv-SE" sz="4000">
                <a:solidFill>
                  <a:srgbClr val="000000"/>
                </a:solidFill>
                <a:latin typeface="Calibri"/>
                <a:ea typeface="Calibri"/>
                <a:cs typeface="Calibri"/>
                <a:sym typeface="Calibri"/>
              </a:rPr>
              <a:t>B) MATERIAL TILL REKRYTERINGSKOMMITTE </a:t>
            </a:r>
            <a:endParaRPr/>
          </a:p>
          <a:p>
            <a:pPr indent="0" lvl="0" marL="114300" rtl="0" algn="l">
              <a:lnSpc>
                <a:spcPct val="90000"/>
              </a:lnSpc>
              <a:spcBef>
                <a:spcPts val="800"/>
              </a:spcBef>
              <a:spcAft>
                <a:spcPts val="0"/>
              </a:spcAft>
              <a:buSzPct val="87039"/>
              <a:buNone/>
            </a:pPr>
            <a:r>
              <a:rPr lang="sv-SE" sz="3759"/>
              <a:t>Hur vi jobbar per klubb</a:t>
            </a:r>
            <a:endParaRPr sz="3759"/>
          </a:p>
          <a:p>
            <a:pPr indent="0" lvl="0" marL="114300" rtl="0" algn="l">
              <a:lnSpc>
                <a:spcPct val="90000"/>
              </a:lnSpc>
              <a:spcBef>
                <a:spcPts val="800"/>
              </a:spcBef>
              <a:spcAft>
                <a:spcPts val="0"/>
              </a:spcAft>
              <a:buSzPct val="87039"/>
              <a:buNone/>
            </a:pPr>
            <a:r>
              <a:rPr lang="sv-SE" sz="3759"/>
              <a:t>Ideer från resp kommitte </a:t>
            </a:r>
            <a:endParaRPr sz="3759"/>
          </a:p>
          <a:p>
            <a:pPr indent="0" lvl="0" marL="114300" rtl="0" algn="l">
              <a:lnSpc>
                <a:spcPct val="90000"/>
              </a:lnSpc>
              <a:spcBef>
                <a:spcPts val="800"/>
              </a:spcBef>
              <a:spcAft>
                <a:spcPts val="0"/>
              </a:spcAft>
              <a:buSzPct val="87039"/>
              <a:buNone/>
            </a:pPr>
            <a:r>
              <a:rPr lang="sv-SE" sz="3759"/>
              <a:t>Hinder</a:t>
            </a:r>
            <a:endParaRPr sz="3759"/>
          </a:p>
          <a:p>
            <a:pPr indent="0" lvl="0" marL="114300" rtl="0" algn="l">
              <a:lnSpc>
                <a:spcPct val="90000"/>
              </a:lnSpc>
              <a:spcBef>
                <a:spcPts val="800"/>
              </a:spcBef>
              <a:spcAft>
                <a:spcPts val="0"/>
              </a:spcAft>
              <a:buSzPct val="81818"/>
              <a:buNone/>
            </a:pPr>
            <a:r>
              <a:rPr lang="sv-SE" sz="4000">
                <a:solidFill>
                  <a:srgbClr val="000000"/>
                </a:solidFill>
                <a:latin typeface="Calibri"/>
                <a:ea typeface="Calibri"/>
                <a:cs typeface="Calibri"/>
                <a:sym typeface="Calibri"/>
              </a:rPr>
              <a:t> </a:t>
            </a:r>
            <a:endParaRPr/>
          </a:p>
          <a:p>
            <a:pPr indent="0" lvl="0" marL="114300" rtl="0" algn="l">
              <a:lnSpc>
                <a:spcPct val="90000"/>
              </a:lnSpc>
              <a:spcBef>
                <a:spcPts val="800"/>
              </a:spcBef>
              <a:spcAft>
                <a:spcPts val="0"/>
              </a:spcAft>
              <a:buSzPct val="81818"/>
              <a:buNone/>
            </a:pPr>
            <a:r>
              <a:rPr b="1" lang="sv-SE" sz="4000">
                <a:solidFill>
                  <a:srgbClr val="000000"/>
                </a:solidFill>
                <a:latin typeface="Calibri"/>
                <a:ea typeface="Calibri"/>
                <a:cs typeface="Calibri"/>
                <a:sym typeface="Calibri"/>
              </a:rPr>
              <a:t>C) STYRANDE DOKUMENT </a:t>
            </a:r>
            <a:endParaRPr b="1" sz="4000">
              <a:solidFill>
                <a:srgbClr val="000000"/>
              </a:solidFill>
            </a:endParaRPr>
          </a:p>
          <a:p>
            <a:pPr indent="0" lvl="0" marL="114300" rtl="0" algn="l">
              <a:lnSpc>
                <a:spcPct val="90000"/>
              </a:lnSpc>
              <a:spcBef>
                <a:spcPts val="800"/>
              </a:spcBef>
              <a:spcAft>
                <a:spcPts val="0"/>
              </a:spcAft>
              <a:buSzPct val="81818"/>
              <a:buNone/>
            </a:pPr>
            <a:r>
              <a:rPr lang="sv-SE" sz="4000">
                <a:solidFill>
                  <a:srgbClr val="000000"/>
                </a:solidFill>
              </a:rPr>
              <a:t>DM, Tjejfemman, Snöflingan, Roller</a:t>
            </a:r>
            <a:endParaRPr sz="4000">
              <a:solidFill>
                <a:srgbClr val="000000"/>
              </a:solidFill>
            </a:endParaRPr>
          </a:p>
          <a:p>
            <a:pPr indent="0" lvl="0" marL="114300" rtl="0" algn="l">
              <a:lnSpc>
                <a:spcPct val="90000"/>
              </a:lnSpc>
              <a:spcBef>
                <a:spcPts val="800"/>
              </a:spcBef>
              <a:spcAft>
                <a:spcPts val="0"/>
              </a:spcAft>
              <a:buSzPct val="81818"/>
              <a:buNone/>
            </a:pPr>
            <a:r>
              <a:t/>
            </a:r>
            <a:endParaRPr b="1" sz="4000">
              <a:solidFill>
                <a:srgbClr val="000000"/>
              </a:solidFill>
            </a:endParaRPr>
          </a:p>
          <a:p>
            <a:pPr indent="0" lvl="0" marL="114300" rtl="0" algn="l">
              <a:lnSpc>
                <a:spcPct val="90000"/>
              </a:lnSpc>
              <a:spcBef>
                <a:spcPts val="800"/>
              </a:spcBef>
              <a:spcAft>
                <a:spcPts val="0"/>
              </a:spcAft>
              <a:buSzPct val="81818"/>
              <a:buNone/>
            </a:pPr>
            <a:r>
              <a:rPr b="1" lang="sv-SE" sz="4000">
                <a:solidFill>
                  <a:srgbClr val="000000"/>
                </a:solidFill>
                <a:latin typeface="Calibri"/>
                <a:ea typeface="Calibri"/>
                <a:cs typeface="Calibri"/>
                <a:sym typeface="Calibri"/>
              </a:rPr>
              <a:t>D</a:t>
            </a:r>
            <a:r>
              <a:rPr b="1" i="0" lang="sv-SE" sz="4000" u="none" strike="noStrike">
                <a:solidFill>
                  <a:srgbClr val="000000"/>
                </a:solidFill>
                <a:latin typeface="Calibri"/>
                <a:ea typeface="Calibri"/>
                <a:cs typeface="Calibri"/>
                <a:sym typeface="Calibri"/>
              </a:rPr>
              <a:t>) FÖRBUNDET</a:t>
            </a:r>
            <a:endParaRPr b="1" i="0" sz="4000" u="none" strike="noStrike">
              <a:solidFill>
                <a:srgbClr val="000000"/>
              </a:solidFill>
              <a:latin typeface="Calibri"/>
              <a:ea typeface="Calibri"/>
              <a:cs typeface="Calibri"/>
              <a:sym typeface="Calibri"/>
            </a:endParaRPr>
          </a:p>
          <a:p>
            <a:pPr indent="0" lvl="0" marL="114300" rtl="0" algn="l">
              <a:lnSpc>
                <a:spcPct val="90000"/>
              </a:lnSpc>
              <a:spcBef>
                <a:spcPts val="800"/>
              </a:spcBef>
              <a:spcAft>
                <a:spcPts val="0"/>
              </a:spcAft>
              <a:buSzPct val="81818"/>
              <a:buNone/>
            </a:pPr>
            <a:r>
              <a:rPr lang="sv-SE" sz="4000">
                <a:solidFill>
                  <a:srgbClr val="000000"/>
                </a:solidFill>
              </a:rPr>
              <a:t>Mejl, motioner</a:t>
            </a:r>
            <a:endParaRPr sz="4000">
              <a:solidFill>
                <a:srgbClr val="000000"/>
              </a:solidFill>
            </a:endParaRPr>
          </a:p>
          <a:p>
            <a:pPr indent="0" lvl="0" marL="114300" rtl="0" algn="l">
              <a:lnSpc>
                <a:spcPct val="90000"/>
              </a:lnSpc>
              <a:spcBef>
                <a:spcPts val="800"/>
              </a:spcBef>
              <a:spcAft>
                <a:spcPts val="800"/>
              </a:spcAft>
              <a:buSzPct val="130909"/>
              <a:buNone/>
            </a:pPr>
            <a:r>
              <a:t/>
            </a:r>
            <a:endParaRPr sz="25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2022-04-26T17:45:03Z</dcterms:created>
  <dc:creator>Charlotte Dybro</dc:creator>
</cp:coreProperties>
</file>